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312" r:id="rId3"/>
    <p:sldId id="314" r:id="rId4"/>
    <p:sldId id="313" r:id="rId5"/>
    <p:sldId id="296" r:id="rId6"/>
    <p:sldId id="257" r:id="rId7"/>
    <p:sldId id="29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98" r:id="rId18"/>
    <p:sldId id="267" r:id="rId19"/>
    <p:sldId id="295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2" r:id="rId43"/>
    <p:sldId id="299" r:id="rId44"/>
    <p:sldId id="305" r:id="rId45"/>
    <p:sldId id="306" r:id="rId46"/>
    <p:sldId id="307" r:id="rId47"/>
    <p:sldId id="308" r:id="rId48"/>
    <p:sldId id="309" r:id="rId49"/>
    <p:sldId id="300" r:id="rId50"/>
    <p:sldId id="301" r:id="rId51"/>
    <p:sldId id="311" r:id="rId52"/>
    <p:sldId id="315" r:id="rId53"/>
    <p:sldId id="310" r:id="rId54"/>
    <p:sldId id="302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B729-DD74-4601-92E6-F9C3399E155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2C23C3-0883-40D4-8F6D-DEA74BFBC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B729-DD74-4601-92E6-F9C3399E155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23C3-0883-40D4-8F6D-DEA74BFBC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B729-DD74-4601-92E6-F9C3399E155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23C3-0883-40D4-8F6D-DEA74BFBC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B729-DD74-4601-92E6-F9C3399E155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2C23C3-0883-40D4-8F6D-DEA74BFBC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B729-DD74-4601-92E6-F9C3399E155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23C3-0883-40D4-8F6D-DEA74BFBC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B729-DD74-4601-92E6-F9C3399E155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23C3-0883-40D4-8F6D-DEA74BFBC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B729-DD74-4601-92E6-F9C3399E155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2C23C3-0883-40D4-8F6D-DEA74BFBC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B729-DD74-4601-92E6-F9C3399E155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23C3-0883-40D4-8F6D-DEA74BFBC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B729-DD74-4601-92E6-F9C3399E155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23C3-0883-40D4-8F6D-DEA74BFBC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B729-DD74-4601-92E6-F9C3399E155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23C3-0883-40D4-8F6D-DEA74BFBC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B729-DD74-4601-92E6-F9C3399E155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23C3-0883-40D4-8F6D-DEA74BFBC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24B729-DD74-4601-92E6-F9C3399E155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2C23C3-0883-40D4-8F6D-DEA74BFBC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olenchinkova.com/ez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9104" y="227687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Эти удивительные </a:t>
            </a:r>
            <a:endParaRPr lang="ru-RU" sz="5400" b="1" dirty="0" smtClean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ежи.</a:t>
            </a:r>
            <a:endParaRPr lang="ru-RU" sz="5400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537647"/>
            <a:ext cx="5005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Детский сад №262  «ОАО РЖД»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город Хабаровск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66124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Calibri" pitchFamily="34" charset="0"/>
              </a:rPr>
              <a:t>Автор-составитель: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Calibri" pitchFamily="34" charset="0"/>
              </a:rPr>
              <a:t>Воспитатель Гайдай А.С.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nimalbox.ru/wp-content/uploads/2011/02/evrop_ez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556792"/>
            <a:ext cx="8352928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Селятся под корнями деревьев, в густом кустарнике, под камнями, роют норы.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Чем же питаются ежи?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4818" name="Picture 2" descr="http://stat19.privet.ru/lr/0b132d05ab917e86b92e99fb986e81d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908720"/>
            <a:ext cx="3672408" cy="2618910"/>
          </a:xfrm>
          <a:prstGeom prst="rect">
            <a:avLst/>
          </a:prstGeom>
          <a:noFill/>
        </p:spPr>
      </p:pic>
      <p:pic>
        <p:nvPicPr>
          <p:cNvPr id="34820" name="Picture 4" descr="http://ejko.ru/images/ejik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861048"/>
            <a:ext cx="7416824" cy="2592288"/>
          </a:xfrm>
          <a:prstGeom prst="rect">
            <a:avLst/>
          </a:prstGeom>
          <a:noFill/>
        </p:spPr>
      </p:pic>
      <p:pic>
        <p:nvPicPr>
          <p:cNvPr id="34822" name="Picture 6" descr="http://ejik-land.ru/upload/P04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980728"/>
            <a:ext cx="3749402" cy="2592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Ежи , в основном, хищники!</a:t>
            </a:r>
          </a:p>
        </p:txBody>
      </p:sp>
      <p:pic>
        <p:nvPicPr>
          <p:cNvPr id="33794" name="Picture 2" descr="http://www.8lap.ru/upload/iblock/b8c/b8ccd2971f7d0dcbb0388d02e363c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3528392" cy="2880320"/>
          </a:xfrm>
          <a:prstGeom prst="rect">
            <a:avLst/>
          </a:prstGeom>
          <a:noFill/>
        </p:spPr>
      </p:pic>
      <p:pic>
        <p:nvPicPr>
          <p:cNvPr id="33796" name="Picture 4" descr="http://s7.pikabu.ru/images/big_size_comm/2014-04_1/139672256315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4293096"/>
            <a:ext cx="4513684" cy="2304256"/>
          </a:xfrm>
          <a:prstGeom prst="rect">
            <a:avLst/>
          </a:prstGeom>
          <a:noFill/>
        </p:spPr>
      </p:pic>
      <p:pic>
        <p:nvPicPr>
          <p:cNvPr id="33798" name="Picture 6" descr="http://www.syl.ru/misc/i/ai/92889/1759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149080"/>
            <a:ext cx="3456384" cy="2448272"/>
          </a:xfrm>
          <a:prstGeom prst="rect">
            <a:avLst/>
          </a:prstGeom>
          <a:noFill/>
        </p:spPr>
      </p:pic>
      <p:pic>
        <p:nvPicPr>
          <p:cNvPr id="3" name="Picture 2" descr="http://open.az/uploads/posts/2012-06/1339391058_ej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1052736"/>
            <a:ext cx="4536504" cy="288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krconfiaa.org/images/2012-06-05/chto-edyat-ezhi_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68760"/>
            <a:ext cx="8208912" cy="5112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Е</a:t>
            </a:r>
            <a:r>
              <a:rPr lang="ru-RU" sz="2400" b="1" dirty="0" smtClean="0"/>
              <a:t>жи </a:t>
            </a:r>
            <a:r>
              <a:rPr lang="ru-RU" sz="2400" b="1" dirty="0"/>
              <a:t>знамениты своей устойчивостью к змеиному </a:t>
            </a:r>
            <a:r>
              <a:rPr lang="ru-RU" sz="2400" b="1" dirty="0" smtClean="0"/>
              <a:t>яду.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В природе на ежей охотятся многие хищники:</a:t>
            </a:r>
          </a:p>
        </p:txBody>
      </p:sp>
      <p:pic>
        <p:nvPicPr>
          <p:cNvPr id="31746" name="Picture 2" descr="File:Tiergarten Worms Rotfuchs 2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24744"/>
            <a:ext cx="4176464" cy="2448272"/>
          </a:xfrm>
          <a:prstGeom prst="rect">
            <a:avLst/>
          </a:prstGeom>
          <a:noFill/>
        </p:spPr>
      </p:pic>
      <p:pic>
        <p:nvPicPr>
          <p:cNvPr id="31748" name="Picture 4" descr="https://upload.wikimedia.org/wikipedia/commons/thumb/5/5a/Canis_lupus_265b.jpg/800px-Canis_lupus_265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124744"/>
            <a:ext cx="4032448" cy="2376264"/>
          </a:xfrm>
          <a:prstGeom prst="rect">
            <a:avLst/>
          </a:prstGeom>
          <a:noFill/>
        </p:spPr>
      </p:pic>
      <p:pic>
        <p:nvPicPr>
          <p:cNvPr id="31750" name="Picture 6" descr="https://upload.wikimedia.org/wikipedia/commons/9/96/Herpestes_edwardsii_at_Hyderab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789040"/>
            <a:ext cx="4176464" cy="2636912"/>
          </a:xfrm>
          <a:prstGeom prst="rect">
            <a:avLst/>
          </a:prstGeom>
          <a:noFill/>
        </p:spPr>
      </p:pic>
      <p:pic>
        <p:nvPicPr>
          <p:cNvPr id="31752" name="Picture 8" descr="https://upload.wikimedia.org/wikipedia/commons/6/60/Ild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789040"/>
            <a:ext cx="397520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Northern Spotted Owl.USFWS-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3848100" cy="6353548"/>
          </a:xfrm>
          <a:prstGeom prst="rect">
            <a:avLst/>
          </a:prstGeom>
          <a:noFill/>
        </p:spPr>
      </p:pic>
      <p:pic>
        <p:nvPicPr>
          <p:cNvPr id="30724" name="Picture 4" descr="https://upload.wikimedia.org/wikipedia/commons/thumb/c/c0/BayOwlGould.jpg/640px-BayOwlGoul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32656"/>
            <a:ext cx="4603097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-you.mixik.ru/uploads/posts/2011-05/1306477238_dfghj678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2449707" cy="2021210"/>
          </a:xfrm>
          <a:prstGeom prst="rect">
            <a:avLst/>
          </a:prstGeom>
          <a:noFill/>
        </p:spPr>
      </p:pic>
      <p:pic>
        <p:nvPicPr>
          <p:cNvPr id="29700" name="Picture 4" descr="http://www.fotozveri.ru/ejik/6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780928"/>
            <a:ext cx="8208912" cy="36667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0" y="476672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 </a:t>
            </a:r>
            <a:r>
              <a:rPr lang="ru-RU" sz="2800" i="1" dirty="0" smtClean="0"/>
              <a:t> </a:t>
            </a:r>
            <a:r>
              <a:rPr lang="ru-RU" sz="2800" dirty="0" smtClean="0">
                <a:latin typeface="Calibri" pitchFamily="34" charset="0"/>
              </a:rPr>
              <a:t>Большой проблемой для всех ежей является бесчисленное количество блох, вшей, клещей, </a:t>
            </a:r>
            <a:r>
              <a:rPr lang="ru-RU" sz="2800" dirty="0" err="1" smtClean="0">
                <a:latin typeface="Calibri" pitchFamily="34" charset="0"/>
              </a:rPr>
              <a:t>власоедов</a:t>
            </a:r>
            <a:r>
              <a:rPr lang="ru-RU" sz="2800" dirty="0" smtClean="0">
                <a:latin typeface="Calibri" pitchFamily="34" charset="0"/>
              </a:rPr>
              <a:t>, находящих убежище между иголками. 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Чтобы избавиться от клещей, ежи используют сильно пахнущие вещества, нередко катаются на падали, натираются луковой шелухой, ядовитой кожей жаб, "купаются" в муравейниках и даже нанизывают на иголки окурки. Легенда про ежа, несущего на спине в нору яблоки, в качестве запасов на зиму, видимо, имеет реальное основание. Нанизывая на колючки дикие яблочки, ежи выводят паразитов их кислым соком.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56322" name="Picture 2" descr="http://talanov.kirov.ru/wp-content/gallery/ejik/img_96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284984"/>
            <a:ext cx="3888432" cy="3096344"/>
          </a:xfrm>
          <a:prstGeom prst="rect">
            <a:avLst/>
          </a:prstGeom>
          <a:noFill/>
        </p:spPr>
      </p:pic>
      <p:pic>
        <p:nvPicPr>
          <p:cNvPr id="56324" name="Picture 4" descr="Ежики ( Ежи ) с яблоками на спине Животны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356992"/>
            <a:ext cx="439248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203012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литературу вошла даже особая единица учета —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еже-час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означающая количество клещей, собранных ежом на себя за 1 час пробега по очаговому участку леса.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8675" name="Picture 3" descr="http://rewalls.com/pic/201109/1280x800/reWalls.com-458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556792"/>
            <a:ext cx="8227814" cy="4854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92494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Ежи бывают разные</a:t>
            </a:r>
            <a:endParaRPr lang="ru-RU" sz="4000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4274" name="Picture 2" descr="http://www.bankoboev.ru/images/MzY3NzI=/Bankoboev.Ru_ezh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476672"/>
            <a:ext cx="3986443" cy="2592288"/>
          </a:xfrm>
          <a:prstGeom prst="rect">
            <a:avLst/>
          </a:prstGeom>
          <a:noFill/>
        </p:spPr>
      </p:pic>
      <p:pic>
        <p:nvPicPr>
          <p:cNvPr id="54276" name="Picture 4" descr="http://file.mobilmusic.ru/6e/29/f9/1058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717032"/>
            <a:ext cx="4344243" cy="2592288"/>
          </a:xfrm>
          <a:prstGeom prst="rect">
            <a:avLst/>
          </a:prstGeom>
          <a:noFill/>
        </p:spPr>
      </p:pic>
      <p:pic>
        <p:nvPicPr>
          <p:cNvPr id="54278" name="Picture 6" descr="http://s.pikabu.ru/post_img/2013/07/10/4/1373431132_4240802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717032"/>
            <a:ext cx="3744416" cy="2664296"/>
          </a:xfrm>
          <a:prstGeom prst="rect">
            <a:avLst/>
          </a:prstGeom>
          <a:noFill/>
        </p:spPr>
      </p:pic>
      <p:pic>
        <p:nvPicPr>
          <p:cNvPr id="54280" name="Picture 8" descr="http://animaltop.ru/pictures/hedgehog/hadgehog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76672"/>
            <a:ext cx="396044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4800" cap="none" dirty="0" smtClean="0"/>
              <a:t>Гипотеза</a:t>
            </a:r>
            <a:endParaRPr lang="ru-RU" sz="48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780928"/>
            <a:ext cx="5976664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Бережное отношение к животным сохранит биоразнообразие природы и устойчивость экосистемы.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8252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Род африканские ежи</a:t>
            </a:r>
          </a:p>
        </p:txBody>
      </p:sp>
      <p:pic>
        <p:nvPicPr>
          <p:cNvPr id="27650" name="Picture 2" descr="File:Atelerix algi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3888432" cy="26157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3645024"/>
            <a:ext cx="1741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Алжирский ёж</a:t>
            </a:r>
            <a:endParaRPr lang="ru-RU" dirty="0"/>
          </a:p>
        </p:txBody>
      </p:sp>
      <p:pic>
        <p:nvPicPr>
          <p:cNvPr id="27652" name="Picture 4" descr="http://animalbox.ru/wp-content/uploads/2012/02/uznoafric_ez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908720"/>
            <a:ext cx="4030655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3573016"/>
            <a:ext cx="260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Южноафриканский ёж</a:t>
            </a:r>
            <a:endParaRPr lang="ru-RU" dirty="0"/>
          </a:p>
        </p:txBody>
      </p:sp>
      <p:pic>
        <p:nvPicPr>
          <p:cNvPr id="27654" name="Picture 6" descr="File:Atelerix sclater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005064"/>
            <a:ext cx="3888432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6309320"/>
            <a:ext cx="1966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Сомалийский ёж</a:t>
            </a:r>
            <a:endParaRPr lang="ru-RU" dirty="0"/>
          </a:p>
        </p:txBody>
      </p:sp>
      <p:pic>
        <p:nvPicPr>
          <p:cNvPr id="27656" name="Picture 8" descr="File:Atelerix albiventri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933056"/>
            <a:ext cx="4004295" cy="23762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24128" y="6237312"/>
            <a:ext cx="1832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Белобрюхий ёж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Алжирский ёж</a:t>
            </a:r>
          </a:p>
        </p:txBody>
      </p:sp>
      <p:pic>
        <p:nvPicPr>
          <p:cNvPr id="26626" name="Picture 2" descr="http://animalbox.ru/wp-content/uploads/2011/02/alzh_ezha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573016"/>
            <a:ext cx="3935760" cy="2951820"/>
          </a:xfrm>
          <a:prstGeom prst="rect">
            <a:avLst/>
          </a:prstGeom>
          <a:noFill/>
        </p:spPr>
      </p:pic>
      <p:pic>
        <p:nvPicPr>
          <p:cNvPr id="26628" name="Picture 4" descr="http://animalbox.ru/wp-content/uploads/2011/02/alzh_yoz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573016"/>
            <a:ext cx="3983013" cy="29421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052736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        Селится алжирский еж предпочитает в хвойных и смешанных лесах, саваннах, однако климат пустыни он переносить не может. Питается </a:t>
            </a:r>
            <a:r>
              <a:rPr lang="ru-RU" sz="2400" b="1" dirty="0" err="1" smtClean="0">
                <a:latin typeface="Calibri" pitchFamily="34" charset="0"/>
              </a:rPr>
              <a:t>северо-африканский</a:t>
            </a:r>
            <a:r>
              <a:rPr lang="ru-RU" sz="2400" b="1" dirty="0" smtClean="0">
                <a:latin typeface="Calibri" pitchFamily="34" charset="0"/>
              </a:rPr>
              <a:t> еж практически всем, что может поймать. Это насекомые, мелкие млекопитающие, беспозвоночные, а также различные плоды.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Южноафриканский ёж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     Длина тела — 20 сантиметров.  Вес — 300—700 грамм.</a:t>
            </a:r>
          </a:p>
          <a:p>
            <a:r>
              <a:rPr lang="ru-RU" sz="2400" b="1" dirty="0" smtClean="0">
                <a:latin typeface="Calibri" pitchFamily="34" charset="0"/>
              </a:rPr>
              <a:t>Иголки окрашены полосами в коричнево-шоколадный и чёрный цвет. На лбу чётко видна полоса белого меха.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5602" name="Picture 2" descr="http://www.apus.ru/im.xp/04905005304805405505305105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4077072"/>
            <a:ext cx="2381250" cy="2066925"/>
          </a:xfrm>
          <a:prstGeom prst="rect">
            <a:avLst/>
          </a:prstGeom>
          <a:noFill/>
        </p:spPr>
      </p:pic>
      <p:pic>
        <p:nvPicPr>
          <p:cNvPr id="25604" name="Picture 4" descr="http://www.themurryfoundation.com/userfiles/image/Free%20Me%20Rehab%20Centre/Heavenly-hoglet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564904"/>
            <a:ext cx="4912246" cy="3688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Сомалийский ёж</a:t>
            </a:r>
          </a:p>
        </p:txBody>
      </p:sp>
      <p:pic>
        <p:nvPicPr>
          <p:cNvPr id="24578" name="Picture 2" descr="http://animalbox.ru/wp-content/uploads/2012/02/ezhik_vampi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140968"/>
            <a:ext cx="4219362" cy="3312368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8/87/Keqs_young_european_hedgeho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140968"/>
            <a:ext cx="3960440" cy="3312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12474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Длина — 18—25 см. Средний вес — 300—700 г. Окраска игл с полосами коричнево-шоколадного и черного цвета, мех на груди и брюшке белый с коричневыми пятнами.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Белобрюхий ёж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79928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Наиболее распространён в сухих и каменистых саваннах, избегает густых лесов. В естественных условиях обитания имеет врагов-хищников: это гиена, шакал, бледный филин, медоед.</a:t>
            </a:r>
          </a:p>
          <a:p>
            <a:r>
              <a:rPr lang="ru-RU" sz="2400" b="1" dirty="0" smtClean="0">
                <a:latin typeface="Calibri" pitchFamily="34" charset="0"/>
              </a:rPr>
              <a:t>Иногда содержится как домашний питомец.</a:t>
            </a:r>
          </a:p>
          <a:p>
            <a:endParaRPr lang="ru-RU" dirty="0"/>
          </a:p>
        </p:txBody>
      </p:sp>
      <p:pic>
        <p:nvPicPr>
          <p:cNvPr id="23554" name="Picture 2" descr="http://www.mascotissimo.com/wp-content/uploads/2007/07/erizo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212976"/>
            <a:ext cx="4320480" cy="3240360"/>
          </a:xfrm>
          <a:prstGeom prst="rect">
            <a:avLst/>
          </a:prstGeom>
          <a:noFill/>
        </p:spPr>
      </p:pic>
      <p:pic>
        <p:nvPicPr>
          <p:cNvPr id="23556" name="Picture 4" descr="http://images.fineartamerica.com/images-medium-large/four-toed-hedgehog--atelerix-albiventris-3-weeks-life-on-whit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212976"/>
            <a:ext cx="388522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3280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Евразийские ежи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501008"/>
            <a:ext cx="157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Амурский ёж</a:t>
            </a:r>
            <a:endParaRPr lang="ru-RU" dirty="0"/>
          </a:p>
        </p:txBody>
      </p:sp>
      <p:pic>
        <p:nvPicPr>
          <p:cNvPr id="22530" name="Picture 2" descr="File:Erinaceus amurensi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052736"/>
            <a:ext cx="4032448" cy="23622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3501008"/>
            <a:ext cx="2871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Восточноевропейский ёж</a:t>
            </a:r>
            <a:endParaRPr lang="ru-RU" dirty="0"/>
          </a:p>
        </p:txBody>
      </p:sp>
      <p:pic>
        <p:nvPicPr>
          <p:cNvPr id="22532" name="Picture 4" descr="File:2008 Hedgehog 10209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124744"/>
            <a:ext cx="4056450" cy="2304256"/>
          </a:xfrm>
          <a:prstGeom prst="rect">
            <a:avLst/>
          </a:prstGeom>
          <a:noFill/>
        </p:spPr>
      </p:pic>
      <p:pic>
        <p:nvPicPr>
          <p:cNvPr id="22534" name="Picture 6" descr="File:Erinaceus europaeus LC01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3933057"/>
            <a:ext cx="4752528" cy="2304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5856" y="6237312"/>
            <a:ext cx="218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Обыкновенный ёж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Амурский ёж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Амурский ёж населяет самые разные биотопы, избегая только высокогорий, обширных болот и больших пахотных участков. Основу его питания составляют дождевые черви и другие почвенные беспозвоночные, реже мелкие наземные позвоночные, ещё реже плоды растений. Обычный вид для Дальнего Востока России.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1506" name="Picture 2" descr="http://img858.imageshack.us/img858/9545/273394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429000"/>
            <a:ext cx="3816424" cy="3024336"/>
          </a:xfrm>
          <a:prstGeom prst="rect">
            <a:avLst/>
          </a:prstGeom>
          <a:noFill/>
        </p:spPr>
      </p:pic>
      <p:pic>
        <p:nvPicPr>
          <p:cNvPr id="21508" name="Picture 4" descr="http://www.termeszettar.hu/anyagok/tuskessun/2c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356992"/>
            <a:ext cx="432455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Восточноевропейский ёж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Предпочитает опушки лиственных лесов, берега каналов и речные долины, лесополосы, обочины полей, а также всякого рода окультуренные ландшафты — посёлки, приусадебные участки, скверы и парки. Активен в ночное время суток. Для отдыха самцы используют естественные укрытия; гнездо из листьев, мха, сена и веточек строится только на время зимовки.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0482" name="Picture 2" descr="http://www.vincenzo.gr/periv/images/Erinaceus_concol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717032"/>
            <a:ext cx="3960440" cy="2808312"/>
          </a:xfrm>
          <a:prstGeom prst="rect">
            <a:avLst/>
          </a:prstGeom>
          <a:noFill/>
        </p:spPr>
      </p:pic>
      <p:pic>
        <p:nvPicPr>
          <p:cNvPr id="20484" name="Picture 4" descr="http://animalbox.ru/wp-content/uploads/2012/04/ezhon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717032"/>
            <a:ext cx="421246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Обыкновенный ёж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Обыкновенный ёж — это животное, активное в ночное время суток.</a:t>
            </a:r>
            <a:r>
              <a:rPr lang="ru-RU" sz="2400" b="1" baseline="30000" dirty="0" smtClean="0"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Не любит надолго уходить из своего дома. День ежи проводят в гнезде или других укрытиях. Обыкновенные ежи — довольно быстрые животные для своих размеров.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19458" name="Picture 2" descr="http://www.biolib.cz/IMG/GAL/318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852936"/>
            <a:ext cx="8208912" cy="360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НЕ ПОИТЕ ЕЖЕЙ МОЛОКОМ!</a:t>
            </a:r>
          </a:p>
          <a:p>
            <a:pPr algn="ctr"/>
            <a:r>
              <a:rPr lang="ru-RU" sz="3200" b="1" dirty="0" smtClean="0">
                <a:latin typeface="Calibri" pitchFamily="34" charset="0"/>
              </a:rPr>
              <a:t>(так как они страдают непереносимостью лактозы).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18434" name="Picture 2" descr="http://offline.by/wp-content/uploads/2013/04/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132856"/>
            <a:ext cx="828092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Выяснить причины сокращения численности ежей.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Ушастые ежи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27584" y="1237402"/>
            <a:ext cx="3096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Эфиопский ёж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Ушастый ёж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Длинноиглый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ёж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Индийский ёж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Ошейниковый ёж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7413" name="Picture 5" descr="File:Long Eared hedgeho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3356992"/>
            <a:ext cx="6696744" cy="3024336"/>
          </a:xfrm>
          <a:prstGeom prst="rect">
            <a:avLst/>
          </a:prstGeom>
          <a:noFill/>
        </p:spPr>
      </p:pic>
      <p:pic>
        <p:nvPicPr>
          <p:cNvPr id="17415" name="Picture 7" descr="http://1.bp.blogspot.com/_9RNS6SdvbJ8/TOENYyaQCLI/AAAAAAAAAaA/OslKBHT6aXE/s1600/hemiechinus+auritus-long+earned+hedgeho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124744"/>
            <a:ext cx="352839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Эфиопский ёж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4969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Ёж активен в ночное время суток. Днём эфиопский ёж прячется около камней и утесов. Гнезда устраивает в заброшенных лисьих норах. Спит свернувшись в неплотный клубок.  Может голодать до 10 недель.</a:t>
            </a:r>
          </a:p>
          <a:p>
            <a:endParaRPr lang="ru-RU" dirty="0"/>
          </a:p>
        </p:txBody>
      </p:sp>
      <p:pic>
        <p:nvPicPr>
          <p:cNvPr id="16386" name="Picture 2" descr="http://faculty.qu.edu.qa/yamaguchi/galleries/farm-hedgehog3!bs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284984"/>
            <a:ext cx="4392488" cy="3169146"/>
          </a:xfrm>
          <a:prstGeom prst="rect">
            <a:avLst/>
          </a:prstGeom>
          <a:noFill/>
        </p:spPr>
      </p:pic>
      <p:pic>
        <p:nvPicPr>
          <p:cNvPr id="16388" name="Picture 4" descr="http://andyinoman.files.wordpress.com/2009/11/dsc005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284984"/>
            <a:ext cx="374441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Ушастый ёж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268760"/>
            <a:ext cx="82809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Длина его ушей может достигать 5 см. Основу рациона составляют насекомые, особенно жуки. Очень устойчив к перегреву и многим токсинам (змеиный, пчелиный и осиный яды).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://www.zooclub.ru/skat/img.php?w=700&amp;h=700&amp;img=./attach/56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068960"/>
            <a:ext cx="4044221" cy="3384376"/>
          </a:xfrm>
          <a:prstGeom prst="rect">
            <a:avLst/>
          </a:prstGeom>
          <a:noFill/>
        </p:spPr>
      </p:pic>
      <p:pic>
        <p:nvPicPr>
          <p:cNvPr id="15365" name="Picture 5" descr="http://www.naturess.net/fotky/savci/IMG_93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068960"/>
            <a:ext cx="410445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Длинноиглый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ёж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Длинноиглый</a:t>
            </a:r>
            <a:r>
              <a:rPr lang="ru-RU" sz="2400" b="1" dirty="0" smtClean="0">
                <a:latin typeface="Calibri" pitchFamily="34" charset="0"/>
              </a:rPr>
              <a:t> ёж, обладая повышенной устойчивостью к разнообразным ядам (его иммунитет в 30-40 раз выше, чем у грызунов аналогичного размера), способен, в частности, выдерживать множественные </a:t>
            </a:r>
            <a:r>
              <a:rPr lang="ru-RU" sz="2400" b="1" dirty="0" err="1" smtClean="0">
                <a:latin typeface="Calibri" pitchFamily="34" charset="0"/>
              </a:rPr>
              <a:t>ужаливания</a:t>
            </a:r>
            <a:r>
              <a:rPr lang="ru-RU" sz="2400" b="1" dirty="0" smtClean="0">
                <a:latin typeface="Calibri" pitchFamily="34" charset="0"/>
              </a:rPr>
              <a:t>  пчёлами, осами и шершнями без какого-либо вреда для здоровья.</a:t>
            </a:r>
          </a:p>
          <a:p>
            <a:endParaRPr lang="ru-RU" sz="2400" b="1" dirty="0">
              <a:latin typeface="Calibri" pitchFamily="34" charset="0"/>
            </a:endParaRPr>
          </a:p>
        </p:txBody>
      </p:sp>
      <p:pic>
        <p:nvPicPr>
          <p:cNvPr id="14338" name="Picture 2" descr="http://www.ddcr.org/florafauna/Images/Mammals/Detail/Brandts%20Hedgehog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429000"/>
            <a:ext cx="4392488" cy="3024336"/>
          </a:xfrm>
          <a:prstGeom prst="rect">
            <a:avLst/>
          </a:prstGeom>
          <a:noFill/>
        </p:spPr>
      </p:pic>
      <p:pic>
        <p:nvPicPr>
          <p:cNvPr id="14340" name="Picture 4" descr="http://araku.ac.ir/~museum/images/Chordata/Mammalians/Paraechinus-hypomela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429000"/>
            <a:ext cx="388843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Индийский ёж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1196752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Населяет пустынные или полупустынные равнины Северо-Западной Индии и Пакистана.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Вид редок и малоизучен. Предпочитает держаться вблизи кустарников и растений.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315" name="Picture 3" descr="http://upload.wikimedia.org/wikipedia/uk/2/2b/Paraechinus_Microp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2636912"/>
            <a:ext cx="3103612" cy="3816424"/>
          </a:xfrm>
          <a:prstGeom prst="rect">
            <a:avLst/>
          </a:prstGeom>
          <a:noFill/>
        </p:spPr>
      </p:pic>
      <p:pic>
        <p:nvPicPr>
          <p:cNvPr id="13317" name="Picture 5" descr="http://www.indianaturewatch.net/images/album/photo/601634873476406f81fb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36912"/>
            <a:ext cx="496855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Ошейниковый ёж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908720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Как и все ежи,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активен в ночное время суток. За ночь ошейниковый ёж может пройти от 5 до 9 км. В неволе ежи живут до 7 лет. Одиночное животное. Питаются насекомыми, мелкими позвоночными животными (ящерицами, грызунами).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267" name="Picture 3" descr="http://www.zooclub.ru/attach/wild/Hemiechinus_collari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2924944"/>
            <a:ext cx="3342878" cy="3528392"/>
          </a:xfrm>
          <a:prstGeom prst="rect">
            <a:avLst/>
          </a:prstGeom>
          <a:noFill/>
        </p:spPr>
      </p:pic>
      <p:pic>
        <p:nvPicPr>
          <p:cNvPr id="11269" name="Picture 5" descr="http://upload.wikimedia.org/wikipedia/commons/d/d7/Hemiechinus_collaris_Hardwick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996952"/>
            <a:ext cx="462683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Степные ежи</a:t>
            </a:r>
          </a:p>
        </p:txBody>
      </p:sp>
      <p:pic>
        <p:nvPicPr>
          <p:cNvPr id="10242" name="Picture 2" descr="http://nature.chita.ru/Animals/Mammals/Images/Big/mesechinus_dauricus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4392488" cy="3240360"/>
          </a:xfrm>
          <a:prstGeom prst="rect">
            <a:avLst/>
          </a:prstGeom>
          <a:noFill/>
        </p:spPr>
      </p:pic>
      <p:pic>
        <p:nvPicPr>
          <p:cNvPr id="10244" name="Picture 4" descr="http://contentanimal.eolchina.org/content/2012/03/27/10/28425_lar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132856"/>
            <a:ext cx="4238625" cy="32861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4437112"/>
            <a:ext cx="1645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Даурский</a:t>
            </a:r>
            <a:r>
              <a:rPr lang="ru-RU" b="1" dirty="0" smtClean="0"/>
              <a:t> ёж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5517232"/>
            <a:ext cx="1805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Китайский ёж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ongolica.org/data/images/images13899534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564904"/>
            <a:ext cx="4435252" cy="3744416"/>
          </a:xfrm>
          <a:prstGeom prst="rect">
            <a:avLst/>
          </a:prstGeom>
          <a:noFill/>
        </p:spPr>
      </p:pic>
      <p:pic>
        <p:nvPicPr>
          <p:cNvPr id="9220" name="Picture 4" descr="http://1.bp.blogspot.com/-Gs2J6K3NEPU/Tomy_94BnWI/AAAAAAAADJw/ZTCI89fTw6Y/s1600/Mesechinu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564904"/>
            <a:ext cx="3864429" cy="3744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Даурский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ёж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 Он менее колюч, чем обычный ёж, так как его иглы направлены назад. Днём бывает активен в пасмурную погоду. В питании преобладают жуки. К концу осени ежи сильно жиреют. 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Китайский ёж</a:t>
            </a:r>
          </a:p>
        </p:txBody>
      </p:sp>
      <p:pic>
        <p:nvPicPr>
          <p:cNvPr id="8194" name="Picture 2" descr="https://c2.staticflickr.com/4/3834/9649233285_65b21cc115_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924944"/>
            <a:ext cx="3168352" cy="3672408"/>
          </a:xfrm>
          <a:prstGeom prst="rect">
            <a:avLst/>
          </a:prstGeom>
          <a:noFill/>
        </p:spPr>
      </p:pic>
      <p:pic>
        <p:nvPicPr>
          <p:cNvPr id="8196" name="Picture 4" descr="http://www.redorbit.com/media/uploads/2004/10/42_861f4d2e7fb04d27dec524d784c53e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2852936"/>
            <a:ext cx="4919092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98072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В отличие от большинства других видов ежей, китайский ёж ведёт дневной образ жизни и ищет пищу в светлое время суток. Характерная особенность данного вида - неразвитость иглового покрова на голове.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Гимнуры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(крысиные ежи)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Крысиные ежи внешне напоминают, скорее, крупных крыс или виргинского опоссума. 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7170" name="Picture 2" descr="http://900igr.net/datai/zhivotnye/Sumchatye.files/0016-015-Virginskij-opossu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2132856"/>
            <a:ext cx="5393804" cy="4032448"/>
          </a:xfrm>
          <a:prstGeom prst="rect">
            <a:avLst/>
          </a:prstGeom>
          <a:noFill/>
        </p:spPr>
      </p:pic>
      <p:pic>
        <p:nvPicPr>
          <p:cNvPr id="7172" name="Picture 4" descr="http://ic.pics.livejournal.com/uvazhaemyi_dk/20954075/10466/10466_6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132856"/>
            <a:ext cx="2987824" cy="4005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Виргинский </a:t>
            </a:r>
            <a:r>
              <a:rPr lang="ru-RU" dirty="0" err="1" smtClean="0"/>
              <a:t>оппосум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Гимнур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Изучить разнообразие видов ежей и их экологические особенности;</a:t>
            </a:r>
          </a:p>
          <a:p>
            <a:r>
              <a:rPr lang="ru-RU" dirty="0" smtClean="0"/>
              <a:t>Рассмотреть причины сокращения численности ежей;</a:t>
            </a:r>
          </a:p>
          <a:p>
            <a:r>
              <a:rPr lang="ru-RU" dirty="0" smtClean="0"/>
              <a:t>Продолжить развитие бережного отношения к окружающей природе, желания заботится о животных;</a:t>
            </a:r>
          </a:p>
          <a:p>
            <a:r>
              <a:rPr lang="ru-RU" dirty="0" smtClean="0"/>
              <a:t>Предложить меры по охране ежей</a:t>
            </a:r>
          </a:p>
          <a:p>
            <a:r>
              <a:rPr lang="ru-RU" dirty="0" smtClean="0"/>
              <a:t>Воспитывать у детей объективное, действенно-критическое  отношения к собственному поведению и совершаемым поступкам;</a:t>
            </a:r>
          </a:p>
          <a:p>
            <a:r>
              <a:rPr lang="ru-RU" dirty="0" smtClean="0"/>
              <a:t>Способствовать осознанию своей роли в окружающем мире.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944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Aharoni" pitchFamily="2" charset="-79"/>
              </a:rPr>
              <a:t>Отсутствие защитных игл им восполняет острый неприятный запах, похожий на запах лука или чеснока. Встречаются не только ночью, но и днём. Питаются насекомыми, мелкими рептилиями и амфибиями, мышами.</a:t>
            </a:r>
            <a:endParaRPr lang="ru-RU" sz="2400" dirty="0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6146" name="Picture 2" descr="http://dic.academic.ru/pictures/wiki/files/68/Drawing_of_Echinosorex_gymnu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132856"/>
            <a:ext cx="3456384" cy="4248472"/>
          </a:xfrm>
          <a:prstGeom prst="rect">
            <a:avLst/>
          </a:prstGeom>
          <a:noFill/>
        </p:spPr>
      </p:pic>
      <p:pic>
        <p:nvPicPr>
          <p:cNvPr id="6148" name="Picture 4" descr="https://upload.wikimedia.org/wikipedia/commons/thumb/a/ae/Haarigel_%28Echinosorex_gymnura%29.jpg/1024px-Haarigel_%28Echinosorex_gymnura%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060848"/>
            <a:ext cx="464119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nimalday.ru/wp-content/uploads/2014/07/%D0%A4%D0%B8%D0%BB%D0%B8%D0%BF%D0%BF%D0%B8%D0%BD%D1%81%D0%BA%D0%B0%D1%8F-%D0%B3%D0%B8%D0%BC%D0%BD%D1%83%D1%80%D0%B0-Podogymnura-true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24744"/>
            <a:ext cx="7620000" cy="497205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5536" y="445314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Филиппинская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гимнура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занесена в Красную книгу МСОП.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Ёж полезен уничтожением вредных насекомых: среди поедаемых им насекомых — майские жуки, гусеницы монашенки и непарного шелкопряда.</a:t>
            </a:r>
          </a:p>
        </p:txBody>
      </p:sp>
      <p:pic>
        <p:nvPicPr>
          <p:cNvPr id="3074" name="Picture 2" descr="https://upload.wikimedia.org/wikipedia/commons/thumb/b/b2/Lymantria_dispar_MHNT_Fronton_Male.jpg/640px-Lymantria_dispar_MHNT_Fronton_Ma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348880"/>
            <a:ext cx="3744416" cy="2088232"/>
          </a:xfrm>
          <a:prstGeom prst="rect">
            <a:avLst/>
          </a:prstGeom>
          <a:noFill/>
        </p:spPr>
      </p:pic>
      <p:pic>
        <p:nvPicPr>
          <p:cNvPr id="3076" name="Picture 4" descr="https://upload.wikimedia.org/wikipedia/commons/f/f1/Lymantria_monacha_lar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420888"/>
            <a:ext cx="4300736" cy="4032448"/>
          </a:xfrm>
          <a:prstGeom prst="rect">
            <a:avLst/>
          </a:prstGeom>
          <a:noFill/>
        </p:spPr>
      </p:pic>
      <p:pic>
        <p:nvPicPr>
          <p:cNvPr id="3078" name="Picture 6" descr="https://upload.wikimedia.org/wikipedia/commons/b/bf/Melolontha_melolontha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509120"/>
            <a:ext cx="3744416" cy="2160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Польза ежей.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В лесных угодьях ежи собирают на себя клещей, в том числе энцефалитных, больше, чем любые другие зверьки, поскольку его колючий покров, как щёткой, счёсывает голодных клещей с травы. От клещей, забравшихся между иглами, ёжу очень сложно избавиться.</a:t>
            </a:r>
          </a:p>
        </p:txBody>
      </p:sp>
      <p:pic>
        <p:nvPicPr>
          <p:cNvPr id="58370" name="Picture 2" descr="http://vsezdorovo.com/wp-content/uploads/2011/02/crew-cu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348880"/>
            <a:ext cx="3652946" cy="4104456"/>
          </a:xfrm>
          <a:prstGeom prst="rect">
            <a:avLst/>
          </a:prstGeom>
          <a:noFill/>
        </p:spPr>
      </p:pic>
      <p:pic>
        <p:nvPicPr>
          <p:cNvPr id="58372" name="Picture 4" descr="File:Adult deer tick(cropped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2348880"/>
            <a:ext cx="439248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Известно, что римляне ещё в IV в. до н. э. выращивали ежей ради мяса — его запекали вместе с иголками в глине. Также шкуры ежей широко использовалась для выделки кож.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http://static12.insales.ru/files/1/4578/1053154/original/siromjatnaja_kozha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276872"/>
            <a:ext cx="806489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Интересное о ежах:</a:t>
            </a: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95536" y="1196752"/>
            <a:ext cx="79928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Колючки некоторых видов ежей могут оказаться ядовитыми. Однако этот яд вырабатывается не ежом. Еж смазывает иглы ядом, "конфискованным" у жаб.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Ежата рождаются слепыми, с ярко-розовой кожей, без иголок. Иголки (сначала мягкие) начинают появляться через несколько часов после рождения. Глаза у ежат открываются на 16-й день.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7587" name="Picture 3" descr="http://severpost.ru/docs/upload/14056009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933056"/>
            <a:ext cx="828092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95536" y="764704"/>
            <a:ext cx="48245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Еж удивительно устойчив к яду гадюки, хотя ими и не питается (разве что в условиях неволи). Слабо действуют (или совсем не действуют) на ежа и другие яды, такие как мышьяк, сулема, опиум и даже синильная кислота.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Количество игл на теле ежа – 7-10 тысяч, причем иглы обновляются – старые выпадают, а новые отрастают. Отмечено, что за год из трех иголок меняется только одна. Растет иголка долго – более года.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66563" name="Picture 3" descr="http://upload.wikimedia.org/wikipedia/commons/9/9e/Braunbrustigel_Stacheln_0507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3861048"/>
            <a:ext cx="3456384" cy="2520280"/>
          </a:xfrm>
          <a:prstGeom prst="rect">
            <a:avLst/>
          </a:prstGeom>
          <a:noFill/>
        </p:spPr>
      </p:pic>
      <p:pic>
        <p:nvPicPr>
          <p:cNvPr id="66565" name="Picture 5" descr="http://ukrconfiaa.org/images/2012-06-05/chto-edyat-ezhi_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764704"/>
            <a:ext cx="352839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23528" y="701987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Широко распространённое мнение, что ежи накалывают на иголки пищу, является ошибочным.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Иногда они переносят в своё гнездо наколотые на иголки листья.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5541" name="Picture 5" descr="http://cdn.bolshoyvopros.ru/files/users/images/db/c8/dbc8e90674a107a0672e7f7562865f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3284984"/>
            <a:ext cx="4511824" cy="3383868"/>
          </a:xfrm>
          <a:prstGeom prst="rect">
            <a:avLst/>
          </a:prstGeom>
          <a:noFill/>
        </p:spPr>
      </p:pic>
      <p:pic>
        <p:nvPicPr>
          <p:cNvPr id="65539" name="Picture 3" descr="http://savepic.ru/23067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7" y="2348880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23528" y="445314"/>
            <a:ext cx="848125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При встрече с сильно пахнущим объектом ежи демонстрируют странное поведение, известное как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самосмазывание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» . Ёж лижет предмет, пока у него не начинает выделяться пенистая слюна, затем переносит её на иголки.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Иногда ежи накалывают на иглы даже недокуренные сигареты. Функция этого поведения до сих пор не ясна. Предположительно — это средство борьбы с паразитами.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5" name="Picture 3" descr="http://infa.kharkov.ua/wp-content/uploads/2011/10/1277965525_0_17099_c0e49577_xl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789040"/>
            <a:ext cx="799288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Можно ли брать ежей домой?</a:t>
            </a:r>
          </a:p>
        </p:txBody>
      </p:sp>
      <p:pic>
        <p:nvPicPr>
          <p:cNvPr id="57346" name="Picture 2" descr="http://www.lynix.biz/sites/default/files/imagecache/500x500/wysiwyg_imageupload/5406/52446166_n1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573016"/>
            <a:ext cx="2880320" cy="2733863"/>
          </a:xfrm>
          <a:prstGeom prst="rect">
            <a:avLst/>
          </a:prstGeom>
          <a:noFill/>
        </p:spPr>
      </p:pic>
      <p:pic>
        <p:nvPicPr>
          <p:cNvPr id="57350" name="Picture 6" descr="http://www.zooblog.ru/uploads/posts/2012-06/1339405176_karlikovyy-ezhik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2204864"/>
            <a:ext cx="3132347" cy="2880320"/>
          </a:xfrm>
          <a:prstGeom prst="rect">
            <a:avLst/>
          </a:prstGeom>
          <a:noFill/>
        </p:spPr>
      </p:pic>
      <p:pic>
        <p:nvPicPr>
          <p:cNvPr id="57348" name="Picture 4" descr="http://www.hint4.me/uploads/posts/2012-11/1353263766_myte-ezha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1052736"/>
            <a:ext cx="2736304" cy="2787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Какие же они бывают, ежи?</a:t>
            </a:r>
            <a:endParaRPr lang="ru-RU" sz="3600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3252" name="Picture 4" descr="http://www.zooclub.ru/attach/fotogal/clip/ezh/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340768"/>
            <a:ext cx="3245346" cy="5184576"/>
          </a:xfrm>
          <a:prstGeom prst="rect">
            <a:avLst/>
          </a:prstGeom>
          <a:noFill/>
        </p:spPr>
      </p:pic>
      <p:pic>
        <p:nvPicPr>
          <p:cNvPr id="53254" name="Picture 6" descr="http://ejik-land.ru/upload/P01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96752"/>
            <a:ext cx="4608512" cy="2885700"/>
          </a:xfrm>
          <a:prstGeom prst="rect">
            <a:avLst/>
          </a:prstGeom>
          <a:noFill/>
        </p:spPr>
      </p:pic>
      <p:pic>
        <p:nvPicPr>
          <p:cNvPr id="53256" name="Picture 8" descr="http://stat19.privet.ru/lr/0b13d99ca754369ad6c8b47171deb95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221088"/>
            <a:ext cx="4608512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95536" y="260648"/>
            <a:ext cx="84249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Приносить домой из леса ежей нельзя. Во-первых, это является нарушением законодательства и может привести к наложению серьезного штрафа. Во-вторых, еж в квартире доставляет массу беспокойства и быстро надоедает, в результате хозяева не выдерживают и отвозят ежа в лес, причем не всегда туда, где нашли. В этом случае животное обречено: погостив у человека, ежик не успевает отъесться и накопить жир, необходимый на время зимней спячки.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2467" name="Picture 3" descr="http://s.pikabu.ru/post_img/2013/05/08/10/1368030121_14361130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429000"/>
            <a:ext cx="7848872" cy="3110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/>
              <a:t>Давайте сохраним и ежей и природу!!</a:t>
            </a:r>
            <a:endParaRPr lang="ru-RU" sz="3200" cap="none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Считается, что одна пальчиковая батарейка загрязняет тяжелыми металлами около 20кв.м почвы. В лесной зоне это территория обитания 2-х деревьев , 2-х кротов, 1-го ежика и нескольких тысяч дождевых червей.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082491" cy="5457760"/>
          </a:xfrm>
        </p:spPr>
      </p:pic>
    </p:spTree>
    <p:extLst>
      <p:ext uri="{BB962C8B-B14F-4D97-AF65-F5344CB8AC3E}">
        <p14:creationId xmlns:p14="http://schemas.microsoft.com/office/powerpoint/2010/main" val="23476572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/>
              <a:t>Мы наш край спасём от бед, ежам ДА – батарейкам НЕТ ! </a:t>
            </a:r>
            <a:endParaRPr lang="ru-RU" cap="none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7504" y="1916832"/>
            <a:ext cx="4290556" cy="639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 выбрасывайте старые в мусорное ведро!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716016" y="4725144"/>
            <a:ext cx="4292241" cy="639762"/>
          </a:xfrm>
        </p:spPr>
        <p:txBody>
          <a:bodyPr/>
          <a:lstStyle/>
          <a:p>
            <a:r>
              <a:rPr lang="ru-RU" dirty="0" smtClean="0"/>
              <a:t>сделай мир чище-</a:t>
            </a:r>
            <a:r>
              <a:rPr lang="ru-RU" dirty="0" smtClean="0">
                <a:solidFill>
                  <a:srgbClr val="FF0000"/>
                </a:solidFill>
              </a:rPr>
              <a:t>начни с себя!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4189615" cy="31338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289425" cy="3209885"/>
          </a:xfrm>
        </p:spPr>
      </p:pic>
    </p:spTree>
    <p:extLst>
      <p:ext uri="{BB962C8B-B14F-4D97-AF65-F5344CB8AC3E}">
        <p14:creationId xmlns:p14="http://schemas.microsoft.com/office/powerpoint/2010/main" val="3030151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c.pics.livejournal.com/porfirieff/19072107/32894/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48680"/>
            <a:ext cx="4176464" cy="59046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47929" y="188640"/>
            <a:ext cx="3491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В Израиле придумали новый дорожный знак для водителей, который призывает уступать дорогу ежам.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Отличная идея, а может и нам придумать свой знак!?</a:t>
            </a:r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</a:rPr>
              <a:t>( после просмотра , предложить детям придумать свои варианты знака).</a:t>
            </a: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30" name="Picture 6" descr="http://avivas.ru/img/news/201210/1855173597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789040"/>
            <a:ext cx="4032448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620688"/>
            <a:ext cx="3260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Осторожно, ежи!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9269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внимание.</a:t>
            </a:r>
            <a:endParaRPr lang="ru-RU" sz="5400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42" name="Picture 2" descr="http://eurt.ru/wp-content/uploads/2013/12/ezik2.jpg"/>
          <p:cNvPicPr>
            <a:picLocks noChangeAspect="1" noChangeArrowheads="1"/>
          </p:cNvPicPr>
          <p:nvPr/>
        </p:nvPicPr>
        <p:blipFill>
          <a:blip r:embed="rId2" cstate="email"/>
          <a:srcRect b="4438"/>
          <a:stretch>
            <a:fillRect/>
          </a:stretch>
        </p:blipFill>
        <p:spPr bwMode="auto">
          <a:xfrm>
            <a:off x="611560" y="2276872"/>
            <a:ext cx="784887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Erinaceus europaeus LC01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00808"/>
            <a:ext cx="4104456" cy="3672408"/>
          </a:xfrm>
          <a:prstGeom prst="rect">
            <a:avLst/>
          </a:prstGeom>
          <a:noFill/>
        </p:spPr>
      </p:pic>
      <p:pic>
        <p:nvPicPr>
          <p:cNvPr id="38916" name="Picture 4" descr="File:Haarigel (Echinosorex gymnura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700808"/>
            <a:ext cx="4104456" cy="37206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47667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Семейство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афроевразийских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 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млекопитающих: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747" y="5589240"/>
            <a:ext cx="3000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настоящие ежи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5517232"/>
            <a:ext cx="28380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крысиные </a:t>
            </a:r>
            <a:r>
              <a:rPr lang="ru-RU" sz="2800" b="1" dirty="0" smtClean="0"/>
              <a:t>ежи</a:t>
            </a:r>
          </a:p>
          <a:p>
            <a:pPr algn="ctr"/>
            <a:r>
              <a:rPr lang="ru-RU" sz="2800" b="1" dirty="0"/>
              <a:t> (</a:t>
            </a:r>
            <a:r>
              <a:rPr lang="ru-RU" sz="2800" b="1" dirty="0" err="1"/>
              <a:t>гимнуры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14096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Кто же такие ежи?</a:t>
            </a:r>
            <a:endParaRPr lang="ru-RU" sz="3600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5298" name="Picture 2" descr="http://pictures.ucoz.ru/_ph/3/6991488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548680"/>
            <a:ext cx="3888432" cy="2675359"/>
          </a:xfrm>
          <a:prstGeom prst="rect">
            <a:avLst/>
          </a:prstGeom>
          <a:noFill/>
        </p:spPr>
      </p:pic>
      <p:pic>
        <p:nvPicPr>
          <p:cNvPr id="55300" name="Picture 4" descr="http://flytothesky.ru/wp-content/uploads/2013/03/9U8Fr8REYPs-600x3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548680"/>
            <a:ext cx="4032448" cy="2592288"/>
          </a:xfrm>
          <a:prstGeom prst="rect">
            <a:avLst/>
          </a:prstGeom>
          <a:noFill/>
        </p:spPr>
      </p:pic>
      <p:pic>
        <p:nvPicPr>
          <p:cNvPr id="55304" name="Picture 8" descr="http://www.olenchinkova.com/wp-content/uploads/2011/08/osenez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717032"/>
            <a:ext cx="4032448" cy="2747487"/>
          </a:xfrm>
          <a:prstGeom prst="rect">
            <a:avLst/>
          </a:prstGeom>
          <a:noFill/>
        </p:spPr>
      </p:pic>
      <p:pic>
        <p:nvPicPr>
          <p:cNvPr id="55306" name="Picture 10" descr="http://img1.liveinternet.ru/images/attach/c/1/50/252/50252110_ejik_flow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717032"/>
            <a:ext cx="410445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obj.altapress.ru/picture/width/584/600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628800"/>
            <a:ext cx="8280920" cy="47899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Длина тела ежовых от 10 до 44 см, вес может достигать 1,5 </a:t>
            </a:r>
            <a:r>
              <a:rPr lang="ru-RU" sz="2400" b="1" dirty="0" smtClean="0"/>
              <a:t>кг.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on-planet.ru/uploads/posts/2014-05/1400429776_belobryuhii-e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12776"/>
            <a:ext cx="8352928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Ежовые — обитатели лесов, степей, пустынь и окультуренных ландшафтов.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1309</TotalTime>
  <Words>1011</Words>
  <Application>Microsoft Office PowerPoint</Application>
  <PresentationFormat>Экран (4:3)</PresentationFormat>
  <Paragraphs>116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Трек</vt:lpstr>
      <vt:lpstr>Презентация PowerPoint</vt:lpstr>
      <vt:lpstr>Гипотеза</vt:lpstr>
      <vt:lpstr>Цель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сохраним и ежей и природу!!</vt:lpstr>
      <vt:lpstr>Мы наш край спасём от бед, ежам ДА – батарейкам НЕТ !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Misha</cp:lastModifiedBy>
  <cp:revision>123</cp:revision>
  <dcterms:created xsi:type="dcterms:W3CDTF">2014-09-08T11:31:08Z</dcterms:created>
  <dcterms:modified xsi:type="dcterms:W3CDTF">2017-11-01T10:57:51Z</dcterms:modified>
</cp:coreProperties>
</file>