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9" r:id="rId4"/>
    <p:sldId id="260" r:id="rId5"/>
    <p:sldId id="263" r:id="rId6"/>
    <p:sldId id="266" r:id="rId7"/>
    <p:sldId id="262" r:id="rId8"/>
    <p:sldId id="264" r:id="rId9"/>
    <p:sldId id="261"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84" r:id="rId26"/>
    <p:sldId id="285"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C5F0"/>
    <a:srgbClr val="33CCFF"/>
    <a:srgbClr val="65D7FF"/>
    <a:srgbClr val="FF99FF"/>
    <a:srgbClr val="66FF66"/>
    <a:srgbClr val="FFAFFF"/>
    <a:srgbClr val="FF9FFF"/>
    <a:srgbClr val="FF66FF"/>
    <a:srgbClr val="F7A7D7"/>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81" autoAdjust="0"/>
    <p:restoredTop sz="94454" autoAdjust="0"/>
  </p:normalViewPr>
  <p:slideViewPr>
    <p:cSldViewPr>
      <p:cViewPr varScale="1">
        <p:scale>
          <a:sx n="56" d="100"/>
          <a:sy n="56"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16B81-BE4A-449D-A9BC-D11623AA1DE1}" type="datetimeFigureOut">
              <a:rPr lang="ru-RU" smtClean="0"/>
              <a:t>ср 13.10.21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5218F-1D34-450E-8B8D-C2CE98591BF1}" type="slidenum">
              <a:rPr lang="ru-RU" smtClean="0"/>
              <a:t>‹#›</a:t>
            </a:fld>
            <a:endParaRPr lang="ru-RU"/>
          </a:p>
        </p:txBody>
      </p:sp>
    </p:spTree>
    <p:extLst>
      <p:ext uri="{BB962C8B-B14F-4D97-AF65-F5344CB8AC3E}">
        <p14:creationId xmlns:p14="http://schemas.microsoft.com/office/powerpoint/2010/main" val="186499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515218F-1D34-450E-8B8D-C2CE98591BF1}" type="slidenum">
              <a:rPr lang="ru-RU" smtClean="0"/>
              <a:t>12</a:t>
            </a:fld>
            <a:endParaRPr lang="ru-RU"/>
          </a:p>
        </p:txBody>
      </p:sp>
    </p:spTree>
    <p:extLst>
      <p:ext uri="{BB962C8B-B14F-4D97-AF65-F5344CB8AC3E}">
        <p14:creationId xmlns:p14="http://schemas.microsoft.com/office/powerpoint/2010/main" val="1294626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515218F-1D34-450E-8B8D-C2CE98591BF1}" type="slidenum">
              <a:rPr lang="ru-RU" smtClean="0"/>
              <a:t>19</a:t>
            </a:fld>
            <a:endParaRPr lang="ru-RU"/>
          </a:p>
        </p:txBody>
      </p:sp>
    </p:spTree>
    <p:extLst>
      <p:ext uri="{BB962C8B-B14F-4D97-AF65-F5344CB8AC3E}">
        <p14:creationId xmlns:p14="http://schemas.microsoft.com/office/powerpoint/2010/main" val="402839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515218F-1D34-450E-8B8D-C2CE98591BF1}" type="slidenum">
              <a:rPr lang="ru-RU" smtClean="0"/>
              <a:t>22</a:t>
            </a:fld>
            <a:endParaRPr lang="ru-RU"/>
          </a:p>
        </p:txBody>
      </p:sp>
    </p:spTree>
    <p:extLst>
      <p:ext uri="{BB962C8B-B14F-4D97-AF65-F5344CB8AC3E}">
        <p14:creationId xmlns:p14="http://schemas.microsoft.com/office/powerpoint/2010/main" val="2499732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515218F-1D34-450E-8B8D-C2CE98591BF1}" type="slidenum">
              <a:rPr lang="ru-RU" smtClean="0"/>
              <a:t>26</a:t>
            </a:fld>
            <a:endParaRPr lang="ru-RU"/>
          </a:p>
        </p:txBody>
      </p:sp>
    </p:spTree>
    <p:extLst>
      <p:ext uri="{BB962C8B-B14F-4D97-AF65-F5344CB8AC3E}">
        <p14:creationId xmlns:p14="http://schemas.microsoft.com/office/powerpoint/2010/main" val="141178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21040F-A2AF-47A5-A1FB-884B7AD75AD6}" type="datetimeFigureOut">
              <a:rPr lang="ru-RU" smtClean="0"/>
              <a:t>ср 13.10.21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253142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21040F-A2AF-47A5-A1FB-884B7AD75AD6}" type="datetimeFigureOut">
              <a:rPr lang="ru-RU" smtClean="0"/>
              <a:t>ср 13.10.21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375484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21040F-A2AF-47A5-A1FB-884B7AD75AD6}" type="datetimeFigureOut">
              <a:rPr lang="ru-RU" smtClean="0"/>
              <a:t>ср 13.10.21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144277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21040F-A2AF-47A5-A1FB-884B7AD75AD6}" type="datetimeFigureOut">
              <a:rPr lang="ru-RU" smtClean="0"/>
              <a:t>ср 13.10.21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70543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21040F-A2AF-47A5-A1FB-884B7AD75AD6}" type="datetimeFigureOut">
              <a:rPr lang="ru-RU" smtClean="0"/>
              <a:t>ср 13.10.21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363197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D21040F-A2AF-47A5-A1FB-884B7AD75AD6}" type="datetimeFigureOut">
              <a:rPr lang="ru-RU" smtClean="0"/>
              <a:t>ср 13.10.21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2979757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D21040F-A2AF-47A5-A1FB-884B7AD75AD6}" type="datetimeFigureOut">
              <a:rPr lang="ru-RU" smtClean="0"/>
              <a:t>ср 13.10.21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367732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21040F-A2AF-47A5-A1FB-884B7AD75AD6}" type="datetimeFigureOut">
              <a:rPr lang="ru-RU" smtClean="0"/>
              <a:t>ср 13.10.21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270777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21040F-A2AF-47A5-A1FB-884B7AD75AD6}" type="datetimeFigureOut">
              <a:rPr lang="ru-RU" smtClean="0"/>
              <a:t>ср 13.10.21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347675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21040F-A2AF-47A5-A1FB-884B7AD75AD6}" type="datetimeFigureOut">
              <a:rPr lang="ru-RU" smtClean="0"/>
              <a:t>ср 13.10.21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344667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21040F-A2AF-47A5-A1FB-884B7AD75AD6}" type="datetimeFigureOut">
              <a:rPr lang="ru-RU" smtClean="0"/>
              <a:t>ср 13.10.21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47FF5A-69A9-4D28-82DE-5DC5C9A5C996}" type="slidenum">
              <a:rPr lang="ru-RU" smtClean="0"/>
              <a:t>‹#›</a:t>
            </a:fld>
            <a:endParaRPr lang="ru-RU"/>
          </a:p>
        </p:txBody>
      </p:sp>
    </p:spTree>
    <p:extLst>
      <p:ext uri="{BB962C8B-B14F-4D97-AF65-F5344CB8AC3E}">
        <p14:creationId xmlns:p14="http://schemas.microsoft.com/office/powerpoint/2010/main" val="4040547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1040F-A2AF-47A5-A1FB-884B7AD75AD6}" type="datetimeFigureOut">
              <a:rPr lang="ru-RU" smtClean="0"/>
              <a:t>ср 13.10.21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7FF5A-69A9-4D28-82DE-5DC5C9A5C996}" type="slidenum">
              <a:rPr lang="ru-RU" smtClean="0"/>
              <a:t>‹#›</a:t>
            </a:fld>
            <a:endParaRPr lang="ru-RU"/>
          </a:p>
        </p:txBody>
      </p:sp>
    </p:spTree>
    <p:extLst>
      <p:ext uri="{BB962C8B-B14F-4D97-AF65-F5344CB8AC3E}">
        <p14:creationId xmlns:p14="http://schemas.microsoft.com/office/powerpoint/2010/main" val="57329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Овал 3"/>
          <p:cNvSpPr/>
          <p:nvPr/>
        </p:nvSpPr>
        <p:spPr>
          <a:xfrm>
            <a:off x="2267744" y="417804"/>
            <a:ext cx="4320480" cy="961256"/>
          </a:xfrm>
          <a:prstGeom prst="ellipse">
            <a:avLst/>
          </a:prstGeom>
          <a:solidFill>
            <a:srgbClr val="FF99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b="1" dirty="0">
                <a:solidFill>
                  <a:srgbClr val="444444"/>
                </a:solidFill>
                <a:ea typeface="Times New Roman"/>
                <a:cs typeface="Helvetica"/>
              </a:rPr>
              <a:t>Презентация </a:t>
            </a:r>
          </a:p>
          <a:p>
            <a:pPr lvl="0" algn="ctr"/>
            <a:r>
              <a:rPr lang="ru-RU" sz="2800" b="1" dirty="0">
                <a:solidFill>
                  <a:srgbClr val="444444"/>
                </a:solidFill>
                <a:ea typeface="Times New Roman"/>
                <a:cs typeface="Helvetica"/>
              </a:rPr>
              <a:t>на тему: </a:t>
            </a:r>
            <a:endParaRPr lang="ru-RU" sz="2800" dirty="0">
              <a:solidFill>
                <a:prstClr val="black"/>
              </a:solidFill>
            </a:endParaRPr>
          </a:p>
        </p:txBody>
      </p:sp>
      <p:sp>
        <p:nvSpPr>
          <p:cNvPr id="5" name="Скругленный прямоугольник 4"/>
          <p:cNvSpPr/>
          <p:nvPr/>
        </p:nvSpPr>
        <p:spPr>
          <a:xfrm>
            <a:off x="1691680" y="1700808"/>
            <a:ext cx="5760640" cy="2016224"/>
          </a:xfrm>
          <a:prstGeom prst="roundRect">
            <a:avLst/>
          </a:prstGeom>
          <a:solidFill>
            <a:srgbClr val="1EB245"/>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ru-RU" sz="3600" b="1" dirty="0" smtClean="0">
                <a:effectLst/>
                <a:latin typeface="Monotype Corsiva" panose="03010101010201010101" pitchFamily="66" charset="0"/>
                <a:ea typeface="Calibri"/>
                <a:cs typeface="Times New Roman"/>
              </a:rPr>
              <a:t>«Экологическое  воспитание детей дошкольного возраста в летний период»</a:t>
            </a:r>
            <a:endParaRPr lang="ru-RU" sz="3600" dirty="0">
              <a:latin typeface="Monotype Corsiva" panose="03010101010201010101" pitchFamily="66" charset="0"/>
              <a:ea typeface="Calibri"/>
              <a:cs typeface="Times New Roman"/>
            </a:endParaRPr>
          </a:p>
        </p:txBody>
      </p:sp>
      <p:sp>
        <p:nvSpPr>
          <p:cNvPr id="6" name="Овал 5"/>
          <p:cNvSpPr/>
          <p:nvPr/>
        </p:nvSpPr>
        <p:spPr>
          <a:xfrm>
            <a:off x="1711679" y="4111958"/>
            <a:ext cx="5760640" cy="1778496"/>
          </a:xfrm>
          <a:prstGeom prst="ellipse">
            <a:avLst/>
          </a:prstGeom>
          <a:solidFill>
            <a:srgbClr val="FF99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defRPr/>
            </a:pPr>
            <a:endParaRPr lang="ru-RU" altLang="ru-RU" sz="1600" b="1" i="1" dirty="0" smtClean="0">
              <a:solidFill>
                <a:srgbClr val="009999"/>
              </a:solidFill>
              <a:latin typeface="Arial"/>
            </a:endParaRPr>
          </a:p>
          <a:p>
            <a:pPr lvl="0" algn="ctr" fontAlgn="base">
              <a:spcBef>
                <a:spcPct val="0"/>
              </a:spcBef>
              <a:spcAft>
                <a:spcPct val="0"/>
              </a:spcAft>
              <a:defRPr/>
            </a:pPr>
            <a:endParaRPr lang="ru-RU" altLang="ru-RU" sz="1600" b="1" i="1" dirty="0">
              <a:solidFill>
                <a:srgbClr val="009999"/>
              </a:solidFill>
              <a:latin typeface="Arial"/>
            </a:endParaRPr>
          </a:p>
          <a:p>
            <a:pPr lvl="0" algn="ctr" fontAlgn="base">
              <a:spcBef>
                <a:spcPct val="0"/>
              </a:spcBef>
              <a:spcAft>
                <a:spcPct val="0"/>
              </a:spcAft>
              <a:defRPr/>
            </a:pPr>
            <a:r>
              <a:rPr lang="ru-RU" altLang="ru-RU" sz="1600" b="1" i="1" dirty="0" smtClean="0">
                <a:solidFill>
                  <a:schemeClr val="tx1"/>
                </a:solidFill>
                <a:latin typeface="Arial"/>
              </a:rPr>
              <a:t>Передерий</a:t>
            </a:r>
            <a:endParaRPr lang="ru-RU" altLang="ru-RU" sz="1600" b="1" i="1" dirty="0">
              <a:solidFill>
                <a:schemeClr val="tx1"/>
              </a:solidFill>
              <a:latin typeface="Arial"/>
            </a:endParaRPr>
          </a:p>
          <a:p>
            <a:pPr lvl="0" algn="ctr" fontAlgn="base">
              <a:spcBef>
                <a:spcPct val="0"/>
              </a:spcBef>
              <a:spcAft>
                <a:spcPct val="0"/>
              </a:spcAft>
              <a:defRPr/>
            </a:pPr>
            <a:r>
              <a:rPr lang="ru-RU" altLang="ru-RU" sz="1600" b="1" i="1" dirty="0">
                <a:solidFill>
                  <a:schemeClr val="tx1"/>
                </a:solidFill>
                <a:latin typeface="Arial"/>
              </a:rPr>
              <a:t>Людмила Васильевна</a:t>
            </a:r>
            <a:r>
              <a:rPr lang="ru-RU" altLang="ru-RU" sz="1600" b="1" dirty="0">
                <a:solidFill>
                  <a:schemeClr val="tx1"/>
                </a:solidFill>
                <a:latin typeface="Arial"/>
              </a:rPr>
              <a:t> </a:t>
            </a:r>
          </a:p>
          <a:p>
            <a:pPr lvl="0" algn="ctr" fontAlgn="base">
              <a:spcBef>
                <a:spcPct val="0"/>
              </a:spcBef>
              <a:spcAft>
                <a:spcPct val="0"/>
              </a:spcAft>
              <a:defRPr/>
            </a:pPr>
            <a:r>
              <a:rPr lang="ru-RU" altLang="ru-RU" sz="1600" b="1" dirty="0" smtClean="0">
                <a:solidFill>
                  <a:schemeClr val="tx1"/>
                </a:solidFill>
                <a:latin typeface="Arial"/>
              </a:rPr>
              <a:t>Воспитатель</a:t>
            </a:r>
            <a:endParaRPr lang="ru-RU" altLang="ru-RU" sz="1600" dirty="0">
              <a:solidFill>
                <a:schemeClr val="tx1"/>
              </a:solidFill>
              <a:latin typeface="Arial"/>
            </a:endParaRPr>
          </a:p>
          <a:p>
            <a:pPr lvl="0" algn="ctr" fontAlgn="base">
              <a:spcBef>
                <a:spcPct val="0"/>
              </a:spcBef>
              <a:spcAft>
                <a:spcPct val="0"/>
              </a:spcAft>
              <a:defRPr/>
            </a:pPr>
            <a:r>
              <a:rPr lang="ru-RU" altLang="ru-RU" sz="1600" b="1" dirty="0" smtClean="0">
                <a:solidFill>
                  <a:schemeClr val="tx1"/>
                </a:solidFill>
                <a:latin typeface="Arial" charset="0"/>
              </a:rPr>
              <a:t>Частное </a:t>
            </a:r>
            <a:r>
              <a:rPr lang="ru-RU" altLang="ru-RU" sz="1600" b="1" dirty="0">
                <a:solidFill>
                  <a:schemeClr val="tx1"/>
                </a:solidFill>
                <a:latin typeface="Arial" charset="0"/>
              </a:rPr>
              <a:t>дошкольное образовательное учреждение "Детский сад № 262 </a:t>
            </a:r>
            <a:endParaRPr lang="ru-RU" altLang="ru-RU" sz="1600" dirty="0">
              <a:solidFill>
                <a:schemeClr val="tx1"/>
              </a:solidFill>
              <a:latin typeface="Arial" charset="0"/>
            </a:endParaRPr>
          </a:p>
          <a:p>
            <a:pPr lvl="0" algn="ctr" fontAlgn="base">
              <a:spcBef>
                <a:spcPct val="0"/>
              </a:spcBef>
              <a:spcAft>
                <a:spcPct val="0"/>
              </a:spcAft>
            </a:pPr>
            <a:r>
              <a:rPr lang="ru-RU" altLang="ru-RU" sz="1600" b="1" dirty="0">
                <a:solidFill>
                  <a:schemeClr val="tx1"/>
                </a:solidFill>
                <a:latin typeface="Arial" charset="0"/>
              </a:rPr>
              <a:t>ОАО "РЖД"</a:t>
            </a:r>
            <a:endParaRPr lang="ru-RU" altLang="ru-RU" sz="1600" dirty="0">
              <a:solidFill>
                <a:schemeClr val="tx1"/>
              </a:solidFill>
              <a:latin typeface="Arial" charset="0"/>
            </a:endParaRPr>
          </a:p>
          <a:p>
            <a:pPr lvl="0" algn="ctr" fontAlgn="base">
              <a:spcBef>
                <a:spcPct val="0"/>
              </a:spcBef>
              <a:spcAft>
                <a:spcPct val="0"/>
              </a:spcAft>
            </a:pPr>
            <a:r>
              <a:rPr lang="ru-RU" altLang="ru-RU" dirty="0">
                <a:solidFill>
                  <a:srgbClr val="FF3399"/>
                </a:solidFill>
                <a:latin typeface="Arial" charset="0"/>
              </a:rPr>
              <a:t> </a:t>
            </a:r>
          </a:p>
          <a:p>
            <a:pPr lvl="0" algn="ctr" fontAlgn="base">
              <a:spcBef>
                <a:spcPct val="0"/>
              </a:spcBef>
              <a:spcAft>
                <a:spcPct val="0"/>
              </a:spcAft>
              <a:defRPr/>
            </a:pPr>
            <a:r>
              <a:rPr lang="ru-RU" altLang="ru-RU" dirty="0">
                <a:solidFill>
                  <a:srgbClr val="000000"/>
                </a:solidFill>
                <a:latin typeface="Arial" charset="0"/>
              </a:rPr>
              <a:t> </a:t>
            </a:r>
          </a:p>
        </p:txBody>
      </p:sp>
    </p:spTree>
    <p:extLst>
      <p:ext uri="{BB962C8B-B14F-4D97-AF65-F5344CB8AC3E}">
        <p14:creationId xmlns:p14="http://schemas.microsoft.com/office/powerpoint/2010/main" val="1906352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с двумя вырезанными противолежащими углами 3"/>
          <p:cNvSpPr/>
          <p:nvPr/>
        </p:nvSpPr>
        <p:spPr>
          <a:xfrm>
            <a:off x="755576" y="836712"/>
            <a:ext cx="7704856" cy="5184576"/>
          </a:xfrm>
          <a:prstGeom prst="snip2DiagRect">
            <a:avLst/>
          </a:prstGeom>
          <a:solidFill>
            <a:srgbClr val="67D42A"/>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95250">
              <a:lnSpc>
                <a:spcPct val="115000"/>
              </a:lnSpc>
              <a:spcAft>
                <a:spcPts val="0"/>
              </a:spcAft>
            </a:pPr>
            <a:r>
              <a:rPr lang="ru-RU" sz="2400" b="1" dirty="0" smtClean="0">
                <a:solidFill>
                  <a:srgbClr val="211E1E"/>
                </a:solidFill>
                <a:effectLst/>
                <a:latin typeface="Tahoma"/>
                <a:ea typeface="Calibri"/>
                <a:cs typeface="Times New Roman"/>
              </a:rPr>
              <a:t>Во время наблюдений педагог должен учить детей видеть очарование природных уголков своего родного города, края, чтобы аромат цветов, детства, родины, они сохранили в своей памяти на всю жизнь. Во время занятий необходимо постоянно напоминать, что нужно охранять родную природу, заботиться о ней- так как в </a:t>
            </a:r>
            <a:r>
              <a:rPr lang="ru-RU" sz="2400" b="1" dirty="0" smtClean="0">
                <a:solidFill>
                  <a:srgbClr val="211E1E"/>
                </a:solidFill>
                <a:latin typeface="Tahoma"/>
                <a:ea typeface="Calibri"/>
                <a:cs typeface="Times New Roman"/>
              </a:rPr>
              <a:t>дошкольном </a:t>
            </a:r>
            <a:r>
              <a:rPr lang="ru-RU" sz="2400" b="1" dirty="0" smtClean="0">
                <a:solidFill>
                  <a:srgbClr val="211E1E"/>
                </a:solidFill>
                <a:effectLst/>
                <a:latin typeface="Tahoma"/>
                <a:ea typeface="Calibri"/>
                <a:cs typeface="Times New Roman"/>
              </a:rPr>
              <a:t>возрасте формируются основы экологического воспитания.</a:t>
            </a:r>
            <a:endParaRPr lang="ru-RU" sz="2400" b="1" dirty="0">
              <a:ea typeface="Calibri"/>
              <a:cs typeface="Times New Roman"/>
            </a:endParaRPr>
          </a:p>
        </p:txBody>
      </p:sp>
    </p:spTree>
    <p:extLst>
      <p:ext uri="{BB962C8B-B14F-4D97-AF65-F5344CB8AC3E}">
        <p14:creationId xmlns:p14="http://schemas.microsoft.com/office/powerpoint/2010/main" val="2398427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Овал 3"/>
          <p:cNvSpPr/>
          <p:nvPr/>
        </p:nvSpPr>
        <p:spPr>
          <a:xfrm>
            <a:off x="2182039" y="476672"/>
            <a:ext cx="4694218" cy="1296144"/>
          </a:xfrm>
          <a:prstGeom prst="ellipse">
            <a:avLst/>
          </a:prstGeom>
          <a:solidFill>
            <a:srgbClr val="FF99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0"/>
              </a:spcAft>
            </a:pPr>
            <a:r>
              <a:rPr lang="ru-RU" b="1" dirty="0" smtClean="0">
                <a:solidFill>
                  <a:srgbClr val="000000"/>
                </a:solidFill>
                <a:effectLst/>
                <a:latin typeface="Times New Roman"/>
                <a:ea typeface="Calibri"/>
                <a:cs typeface="Times New Roman"/>
              </a:rPr>
              <a:t>В детском саду наблюдения делятся на два вида:</a:t>
            </a:r>
            <a:endParaRPr lang="ru-RU" sz="1400" b="1" dirty="0">
              <a:ea typeface="Calibri"/>
              <a:cs typeface="Times New Roman"/>
            </a:endParaRPr>
          </a:p>
        </p:txBody>
      </p:sp>
      <p:sp>
        <p:nvSpPr>
          <p:cNvPr id="5" name="Овал 4"/>
          <p:cNvSpPr/>
          <p:nvPr/>
        </p:nvSpPr>
        <p:spPr>
          <a:xfrm>
            <a:off x="755576" y="2811182"/>
            <a:ext cx="2852926" cy="3555816"/>
          </a:xfrm>
          <a:prstGeom prst="ellipse">
            <a:avLst/>
          </a:prstGeom>
          <a:solidFill>
            <a:srgbClr val="F7A7D7"/>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0000"/>
                </a:solidFill>
                <a:effectLst/>
                <a:latin typeface="Times New Roman"/>
                <a:ea typeface="Calibri"/>
              </a:rPr>
              <a:t>Наблюдения за живой природой. </a:t>
            </a:r>
            <a:endParaRPr lang="ru-RU" sz="2400" b="1" dirty="0"/>
          </a:p>
        </p:txBody>
      </p:sp>
      <p:sp>
        <p:nvSpPr>
          <p:cNvPr id="6" name="Овал 5"/>
          <p:cNvSpPr/>
          <p:nvPr/>
        </p:nvSpPr>
        <p:spPr>
          <a:xfrm>
            <a:off x="5235658" y="2811182"/>
            <a:ext cx="2808312" cy="3555816"/>
          </a:xfrm>
          <a:prstGeom prst="ellipse">
            <a:avLst/>
          </a:prstGeom>
          <a:solidFill>
            <a:srgbClr val="F7A7D7"/>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0000"/>
                </a:solidFill>
                <a:effectLst/>
                <a:latin typeface="Times New Roman"/>
                <a:ea typeface="Calibri"/>
              </a:rPr>
              <a:t>Наблюдения за неживой природой</a:t>
            </a:r>
            <a:endParaRPr lang="ru-RU" sz="2400" b="1" dirty="0"/>
          </a:p>
        </p:txBody>
      </p:sp>
      <p:cxnSp>
        <p:nvCxnSpPr>
          <p:cNvPr id="8" name="Прямая со стрелкой 7"/>
          <p:cNvCxnSpPr>
            <a:stCxn id="4" idx="4"/>
            <a:endCxn id="6" idx="0"/>
          </p:cNvCxnSpPr>
          <p:nvPr/>
        </p:nvCxnSpPr>
        <p:spPr>
          <a:xfrm>
            <a:off x="4529148" y="1772816"/>
            <a:ext cx="2110666" cy="1038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4" idx="4"/>
            <a:endCxn id="5" idx="0"/>
          </p:cNvCxnSpPr>
          <p:nvPr/>
        </p:nvCxnSpPr>
        <p:spPr>
          <a:xfrm flipH="1">
            <a:off x="2182039" y="1772816"/>
            <a:ext cx="2347109" cy="1038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175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cdn.wallpapersafari.com/83/28/Foif0n.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508142" y="1268760"/>
            <a:ext cx="8352928" cy="5256584"/>
          </a:xfrm>
          <a:prstGeom prst="roundRect">
            <a:avLst/>
          </a:prstGeom>
          <a:solidFill>
            <a:srgbClr val="66FF66"/>
          </a:solidFill>
          <a:scene3d>
            <a:camera prst="orthographicFront"/>
            <a:lightRig rig="threePt" dir="t"/>
          </a:scene3d>
          <a:sp3d>
            <a:bevelT w="139700" prst="cross"/>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smtClean="0">
              <a:solidFill>
                <a:srgbClr val="000000"/>
              </a:solidFill>
              <a:effectLst/>
              <a:latin typeface="Times New Roman"/>
              <a:ea typeface="Calibri"/>
            </a:endParaRPr>
          </a:p>
          <a:p>
            <a:pPr algn="ctr"/>
            <a:r>
              <a:rPr lang="ru-RU" b="1" u="sng" dirty="0" smtClean="0">
                <a:solidFill>
                  <a:srgbClr val="000000"/>
                </a:solidFill>
                <a:effectLst/>
                <a:latin typeface="Times New Roman"/>
                <a:ea typeface="Calibri"/>
              </a:rPr>
              <a:t>НАБЛЮДЕНИЯ ЗА РАСТЕНИЯМИ</a:t>
            </a:r>
            <a:r>
              <a:rPr lang="ru-RU" b="1" dirty="0" smtClean="0">
                <a:solidFill>
                  <a:srgbClr val="000000"/>
                </a:solidFill>
                <a:effectLst/>
                <a:latin typeface="Times New Roman"/>
                <a:ea typeface="Calibri"/>
              </a:rPr>
              <a:t>: на деревьях и кустарниках – пышная и зелёная листва. Дети рассматривают листья  различных деревьев; отмечают, что они разные по форме, размеру; различают и называют кусты и деревья. На лугах, опушках лесов, парках, садах – множество различных цветов. Луговые цветы: одуванчик, зверобой, тысячелистник, клевер, ромашка, пижма, колокольчик. Садовые: пион, флокс, гладиолус, настурция, роза, астра, георгин. В лесу много ягод (съедобные – земляника, черника, малина, голубика; ядовитые – волчье лыко, вороний глаз, паслён, бузина) и грибов (съедобные и несъедобные). Люди заготавливают сено, собирают урожай овощей, фруктов и ягод. Наблюдения проводятся с целью обогащения представлений детей о растениях. Можно рассказать о целебных свойствах знакомых растений, из которых получают настой, чай, сироп, масло, порошок. Некоторые целебные травы можно посадить на участке, организовав фито огород или фито грядку.</a:t>
            </a:r>
            <a:br>
              <a:rPr lang="ru-RU" b="1" dirty="0" smtClean="0">
                <a:solidFill>
                  <a:srgbClr val="000000"/>
                </a:solidFill>
                <a:effectLst/>
                <a:latin typeface="Times New Roman"/>
                <a:ea typeface="Calibri"/>
              </a:rPr>
            </a:br>
            <a:r>
              <a:rPr lang="ru-RU" b="1" dirty="0" smtClean="0">
                <a:solidFill>
                  <a:srgbClr val="000000"/>
                </a:solidFill>
                <a:effectLst/>
                <a:latin typeface="Times New Roman"/>
                <a:ea typeface="Calibri"/>
              </a:rPr>
              <a:t>Формируется умение обращать внимание на красоту природы, умение видеть красивое, восхищаться им. Дети учатся беречь растения, не мять, не рвать их без надобности. </a:t>
            </a:r>
            <a:r>
              <a:rPr lang="ru-RU" dirty="0" smtClean="0">
                <a:solidFill>
                  <a:srgbClr val="000000"/>
                </a:solidFill>
                <a:effectLst/>
                <a:latin typeface="Times New Roman"/>
                <a:ea typeface="Calibri"/>
              </a:rPr>
              <a:t/>
            </a:r>
            <a:br>
              <a:rPr lang="ru-RU" dirty="0" smtClean="0">
                <a:solidFill>
                  <a:srgbClr val="000000"/>
                </a:solidFill>
                <a:effectLst/>
                <a:latin typeface="Times New Roman"/>
                <a:ea typeface="Calibri"/>
              </a:rPr>
            </a:br>
            <a:endParaRPr lang="ru-RU" dirty="0"/>
          </a:p>
        </p:txBody>
      </p:sp>
      <p:sp>
        <p:nvSpPr>
          <p:cNvPr id="5" name="Скругленный прямоугольник 4"/>
          <p:cNvSpPr/>
          <p:nvPr/>
        </p:nvSpPr>
        <p:spPr>
          <a:xfrm>
            <a:off x="2175758" y="407990"/>
            <a:ext cx="4968552" cy="576064"/>
          </a:xfrm>
          <a:prstGeom prst="roundRect">
            <a:avLst/>
          </a:prstGeom>
          <a:solidFill>
            <a:srgbClr val="66FF66"/>
          </a:solidFill>
          <a:scene3d>
            <a:camera prst="orthographicFront"/>
            <a:lightRig rig="threePt" dir="t"/>
          </a:scene3d>
          <a:sp3d>
            <a:bevelT w="139700" prst="cross"/>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000" b="1" dirty="0" smtClean="0">
                <a:solidFill>
                  <a:srgbClr val="000000"/>
                </a:solidFill>
                <a:latin typeface="Times New Roman"/>
              </a:rPr>
              <a:t>НАБЛЮДЕНИЯ ЗА ЖИВОЙ ПРИРОДОЙ</a:t>
            </a:r>
            <a:endParaRPr lang="ru-RU" sz="2000" b="1" dirty="0"/>
          </a:p>
        </p:txBody>
      </p:sp>
    </p:spTree>
    <p:extLst>
      <p:ext uri="{BB962C8B-B14F-4D97-AF65-F5344CB8AC3E}">
        <p14:creationId xmlns:p14="http://schemas.microsoft.com/office/powerpoint/2010/main" val="344763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Скругленный прямоугольник 4"/>
          <p:cNvSpPr/>
          <p:nvPr/>
        </p:nvSpPr>
        <p:spPr>
          <a:xfrm>
            <a:off x="395536" y="548680"/>
            <a:ext cx="7992888" cy="5494027"/>
          </a:xfrm>
          <a:prstGeom prst="roundRect">
            <a:avLst/>
          </a:prstGeom>
          <a:solidFill>
            <a:srgbClr val="66FF66"/>
          </a:solidFill>
          <a:scene3d>
            <a:camera prst="orthographicFront"/>
            <a:lightRig rig="threePt" dir="t"/>
          </a:scene3d>
          <a:sp3d>
            <a:bevelT w="139700" prst="cross"/>
          </a:sp3d>
        </p:spPr>
        <p:style>
          <a:lnRef idx="1">
            <a:schemeClr val="accent5"/>
          </a:lnRef>
          <a:fillRef idx="2">
            <a:schemeClr val="accent5"/>
          </a:fillRef>
          <a:effectRef idx="1">
            <a:schemeClr val="accent5"/>
          </a:effectRef>
          <a:fontRef idx="minor">
            <a:schemeClr val="dk1"/>
          </a:fontRef>
        </p:style>
        <p:txBody>
          <a:bodyPr rtlCol="0" anchor="ctr"/>
          <a:lstStyle/>
          <a:p>
            <a:pPr lvl="0" algn="ctr"/>
            <a:r>
              <a:rPr lang="ru-RU" sz="2800" b="1" u="sng" dirty="0" smtClean="0">
                <a:solidFill>
                  <a:srgbClr val="000000"/>
                </a:solidFill>
                <a:ea typeface="Calibri"/>
              </a:rPr>
              <a:t>Наблюдения </a:t>
            </a:r>
            <a:r>
              <a:rPr lang="ru-RU" sz="2800" b="1" u="sng" dirty="0">
                <a:solidFill>
                  <a:srgbClr val="000000"/>
                </a:solidFill>
                <a:ea typeface="Calibri"/>
              </a:rPr>
              <a:t>за животными</a:t>
            </a:r>
            <a:endParaRPr lang="ru-RU" sz="2800" u="sng" dirty="0">
              <a:solidFill>
                <a:prstClr val="black"/>
              </a:solidFill>
            </a:endParaRPr>
          </a:p>
          <a:p>
            <a:pPr algn="ctr"/>
            <a:r>
              <a:rPr lang="ru-RU" sz="2400" b="1" dirty="0" smtClean="0">
                <a:solidFill>
                  <a:srgbClr val="000000"/>
                </a:solidFill>
                <a:latin typeface="Times New Roman"/>
                <a:ea typeface="Calibri"/>
              </a:rPr>
              <a:t>Продолжать работу по ознакомлению с животными. Закреплять представления, полученные детьми </a:t>
            </a:r>
            <a:r>
              <a:rPr lang="ru-RU" sz="2400" b="1" dirty="0" smtClean="0">
                <a:solidFill>
                  <a:srgbClr val="000000"/>
                </a:solidFill>
                <a:latin typeface="Times New Roman"/>
                <a:ea typeface="Calibri"/>
              </a:rPr>
              <a:t>весной: животные </a:t>
            </a:r>
            <a:r>
              <a:rPr lang="ru-RU" sz="2400" b="1" dirty="0" smtClean="0">
                <a:solidFill>
                  <a:srgbClr val="000000"/>
                </a:solidFill>
                <a:latin typeface="Times New Roman"/>
                <a:ea typeface="Calibri"/>
              </a:rPr>
              <a:t>заботятся о детёнышах, учат добывать пищу, прятаться от врагов.  Взрослому нужно объяснить детям, что у птиц и зверей наступает ответственная пора – выхаживание потомства. Дети должны знать, как ведут себя животные, как называют их маму и папу. Младшие имитируют движения и голосовые реакции животных, старшие перечисляют. Воспитанникам следует объяснить, откуда берутся бездомные животные, чем они опасны.</a:t>
            </a:r>
            <a:endParaRPr lang="ru-RU" sz="2400" b="1" dirty="0"/>
          </a:p>
        </p:txBody>
      </p:sp>
    </p:spTree>
    <p:extLst>
      <p:ext uri="{BB962C8B-B14F-4D97-AF65-F5344CB8AC3E}">
        <p14:creationId xmlns:p14="http://schemas.microsoft.com/office/powerpoint/2010/main" val="1778905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Скругленный прямоугольник 4"/>
          <p:cNvSpPr/>
          <p:nvPr/>
        </p:nvSpPr>
        <p:spPr>
          <a:xfrm>
            <a:off x="683568" y="692696"/>
            <a:ext cx="7920880" cy="5472608"/>
          </a:xfrm>
          <a:prstGeom prst="roundRect">
            <a:avLst/>
          </a:prstGeom>
          <a:solidFill>
            <a:srgbClr val="66FF66"/>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000" b="1" u="sng" dirty="0" smtClean="0">
                <a:solidFill>
                  <a:srgbClr val="000000"/>
                </a:solidFill>
                <a:ea typeface="Calibri"/>
              </a:rPr>
              <a:t>НАБЛЮДЕНИЯ ЗА ПТИЦАМИ</a:t>
            </a:r>
            <a:r>
              <a:rPr lang="ru-RU" sz="2000" b="1" dirty="0" smtClean="0">
                <a:solidFill>
                  <a:srgbClr val="000000"/>
                </a:solidFill>
                <a:ea typeface="Calibri"/>
              </a:rPr>
              <a:t>.</a:t>
            </a:r>
            <a:r>
              <a:rPr lang="ru-RU" sz="2000" b="1" dirty="0">
                <a:solidFill>
                  <a:srgbClr val="000000"/>
                </a:solidFill>
                <a:latin typeface="Times New Roman"/>
                <a:ea typeface="Calibri"/>
              </a:rPr>
              <a:t> </a:t>
            </a:r>
            <a:br>
              <a:rPr lang="ru-RU" sz="2000" b="1" dirty="0">
                <a:solidFill>
                  <a:srgbClr val="000000"/>
                </a:solidFill>
                <a:latin typeface="Times New Roman"/>
                <a:ea typeface="Calibri"/>
              </a:rPr>
            </a:br>
            <a:r>
              <a:rPr lang="ru-RU" sz="2000" b="1" dirty="0">
                <a:solidFill>
                  <a:srgbClr val="000000"/>
                </a:solidFill>
                <a:latin typeface="Times New Roman"/>
                <a:ea typeface="Calibri"/>
              </a:rPr>
              <a:t>Летом дети продолжают наблюдать за птицами. Обращают внимание на то, как быстро летают птицы, отлавливая насекомых, отмечают как часто прилетают они к гнезду с кормом для птенцов. Воспитатель рассказывает о том, что птицы выкармливают своих птенцов летом насекомыми, помогая таким образом сохранять растения. Можно предложить найти доказательство полезности птиц (посмотреть кору деревьев, поискать гнездо птицы, подумать и сказать, как и чем она кормит птенцов). Обследуя деревья, дети встретятся со следами разрушительной работы жуков-короедов и дровосеков. Ребята сами сделают вывод: «Если не будет птиц, то лес погибнет». Надо предупредить дошкольников, что гнёзда птиц трогать нельзя, иначе они перестанут жить в них. В июле воспитатель обращает внимание детей на то, как постепенно стихает пение птиц.</a:t>
            </a:r>
            <a:br>
              <a:rPr lang="ru-RU" sz="2000" b="1" dirty="0">
                <a:solidFill>
                  <a:srgbClr val="000000"/>
                </a:solidFill>
                <a:latin typeface="Times New Roman"/>
                <a:ea typeface="Calibri"/>
              </a:rPr>
            </a:br>
            <a:endParaRPr lang="ru-RU" sz="2000" b="1" dirty="0"/>
          </a:p>
        </p:txBody>
      </p:sp>
    </p:spTree>
    <p:extLst>
      <p:ext uri="{BB962C8B-B14F-4D97-AF65-F5344CB8AC3E}">
        <p14:creationId xmlns:p14="http://schemas.microsoft.com/office/powerpoint/2010/main" val="213724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Скругленный прямоугольник 4"/>
          <p:cNvSpPr/>
          <p:nvPr/>
        </p:nvSpPr>
        <p:spPr>
          <a:xfrm>
            <a:off x="301702" y="188640"/>
            <a:ext cx="8568952" cy="6408712"/>
          </a:xfrm>
          <a:prstGeom prst="roundRect">
            <a:avLst/>
          </a:prstGeom>
          <a:solidFill>
            <a:srgbClr val="66FF66"/>
          </a:solidFill>
          <a:scene3d>
            <a:camera prst="orthographicFront"/>
            <a:lightRig rig="threePt" dir="t"/>
          </a:scene3d>
          <a:sp3d>
            <a:bevelT w="139700" prst="cross"/>
          </a:sp3d>
        </p:spPr>
        <p:style>
          <a:lnRef idx="1">
            <a:schemeClr val="accent5"/>
          </a:lnRef>
          <a:fillRef idx="2">
            <a:schemeClr val="accent5"/>
          </a:fillRef>
          <a:effectRef idx="1">
            <a:schemeClr val="accent5"/>
          </a:effectRef>
          <a:fontRef idx="minor">
            <a:schemeClr val="dk1"/>
          </a:fontRef>
        </p:style>
        <p:txBody>
          <a:bodyPr rtlCol="0" anchor="ctr"/>
          <a:lstStyle/>
          <a:p>
            <a:pPr>
              <a:lnSpc>
                <a:spcPct val="115000"/>
              </a:lnSpc>
              <a:spcAft>
                <a:spcPts val="0"/>
              </a:spcAft>
            </a:pPr>
            <a:r>
              <a:rPr lang="ru-RU" sz="1600" b="1" u="sng" dirty="0" smtClean="0">
                <a:solidFill>
                  <a:srgbClr val="000000"/>
                </a:solidFill>
                <a:ea typeface="Calibri"/>
                <a:cs typeface="Times New Roman"/>
              </a:rPr>
              <a:t>                                                      </a:t>
            </a:r>
          </a:p>
          <a:p>
            <a:pPr>
              <a:lnSpc>
                <a:spcPct val="115000"/>
              </a:lnSpc>
              <a:spcAft>
                <a:spcPts val="0"/>
              </a:spcAft>
            </a:pPr>
            <a:r>
              <a:rPr lang="ru-RU" sz="1600" b="1" dirty="0">
                <a:solidFill>
                  <a:srgbClr val="000000"/>
                </a:solidFill>
                <a:ea typeface="Calibri"/>
                <a:cs typeface="Times New Roman"/>
              </a:rPr>
              <a:t> </a:t>
            </a:r>
            <a:r>
              <a:rPr lang="ru-RU" sz="1600" b="1" dirty="0" smtClean="0">
                <a:solidFill>
                  <a:srgbClr val="000000"/>
                </a:solidFill>
                <a:ea typeface="Calibri"/>
                <a:cs typeface="Times New Roman"/>
              </a:rPr>
              <a:t>                                                    </a:t>
            </a:r>
            <a:r>
              <a:rPr lang="ru-RU" sz="1600" b="1" u="sng" dirty="0" smtClean="0">
                <a:solidFill>
                  <a:srgbClr val="000000"/>
                </a:solidFill>
                <a:ea typeface="Calibri"/>
                <a:cs typeface="Times New Roman"/>
              </a:rPr>
              <a:t>НАБЛЮДЕНИЯ ЗА НАСЕКОМЫМИ.</a:t>
            </a:r>
            <a:r>
              <a:rPr lang="ru-RU" sz="1600" b="1" u="sng" dirty="0">
                <a:solidFill>
                  <a:srgbClr val="000000"/>
                </a:solidFill>
                <a:latin typeface="Times New Roman"/>
                <a:ea typeface="Calibri"/>
                <a:cs typeface="Times New Roman"/>
              </a:rPr>
              <a:t> </a:t>
            </a:r>
            <a:br>
              <a:rPr lang="ru-RU" sz="1600" b="1" u="sng" dirty="0">
                <a:solidFill>
                  <a:srgbClr val="000000"/>
                </a:solidFill>
                <a:latin typeface="Times New Roman"/>
                <a:ea typeface="Calibri"/>
                <a:cs typeface="Times New Roman"/>
              </a:rPr>
            </a:br>
            <a:r>
              <a:rPr lang="ru-RU" sz="1600" b="1" dirty="0">
                <a:solidFill>
                  <a:srgbClr val="000000"/>
                </a:solidFill>
                <a:latin typeface="Times New Roman"/>
                <a:ea typeface="Calibri"/>
                <a:cs typeface="Times New Roman"/>
              </a:rPr>
              <a:t>Появляется много насекомых: бабочка, кузнечик, пчела, </a:t>
            </a:r>
            <a:r>
              <a:rPr lang="ru-RU" sz="1600" b="1" dirty="0" smtClean="0">
                <a:solidFill>
                  <a:srgbClr val="000000"/>
                </a:solidFill>
                <a:latin typeface="Times New Roman"/>
                <a:ea typeface="Calibri"/>
                <a:cs typeface="Times New Roman"/>
              </a:rPr>
              <a:t>муравей, муха</a:t>
            </a:r>
            <a:r>
              <a:rPr lang="ru-RU" sz="1600" b="1" dirty="0">
                <a:solidFill>
                  <a:srgbClr val="000000"/>
                </a:solidFill>
                <a:latin typeface="Times New Roman"/>
                <a:ea typeface="Calibri"/>
                <a:cs typeface="Times New Roman"/>
              </a:rPr>
              <a:t>,  жук, комар, стрекоза. Бабочка, мотылек, любоваться ими всем вместе, рассматривать строение их тел с помощью лупы.   Дать понятие «хрупкая»,  мотылек — «живой красивый цветок». Любуясь вместе с детьми бабочками, взрослый может рассказать им, почему крылья бабочек имею разную окраску. Оказывается, она помогает насекомым скрываться от врагов.  У бабочки павлиний глаз на крыльях большие пятна (глаза). Когда подлетает птица, бабочка раскрывает крылья, чем пугает птицу. Зелёного кузнечика трудно заметить на зелёной траве, однако его хорошо слышно издалека. Чем же он «поёт»? На правом надкрылье у него находится специальная перепонка. А на левом – толстая жилка с мелкими зубчиками. Когда левое надкрылье трётся о правое, получается стрекочущий звук.  Предложить детям послушать  стрекотание кузнечика, понаблюдать, как скачет и прячется в траве. Вызвать у детей доброе отношение к этому безобидному существу. Божья коровка, жук. При наблюдении использовать лупу. Рассматривать ножки-паутинки, трещинку на спинке, крылышки. Формировать желание любоваться и оберегать живые существа, не причинять им вред. Летом детям и взрослым досаждают неприятные «соседи» - мухи, осы.  Однако в природе нет ничего лишнего. Объясните детям, что мухи уничтожают гниющие растительные и животные останки, являясь санитарами. Осы приносят пользу, поедая вредных насекомых, в том числе и комнатных мух. Необходимо формировать у детей бережное отношение к насекомым. </a:t>
            </a:r>
            <a:endParaRPr lang="ru-RU" sz="1600" b="1" dirty="0">
              <a:ea typeface="Calibri"/>
              <a:cs typeface="Times New Roman"/>
            </a:endParaRPr>
          </a:p>
          <a:p>
            <a:pPr>
              <a:lnSpc>
                <a:spcPct val="115000"/>
              </a:lnSpc>
              <a:spcAft>
                <a:spcPts val="0"/>
              </a:spcAft>
            </a:pPr>
            <a:r>
              <a:rPr lang="ru-RU" sz="1600" b="1" dirty="0">
                <a:solidFill>
                  <a:srgbClr val="000000"/>
                </a:solidFill>
                <a:latin typeface="Times New Roman"/>
                <a:ea typeface="Calibri"/>
                <a:cs typeface="Times New Roman"/>
              </a:rPr>
              <a:t> </a:t>
            </a:r>
            <a:endParaRPr lang="ru-RU" sz="1600" b="1" dirty="0">
              <a:ea typeface="Calibri"/>
              <a:cs typeface="Times New Roman"/>
            </a:endParaRPr>
          </a:p>
        </p:txBody>
      </p:sp>
    </p:spTree>
    <p:extLst>
      <p:ext uri="{BB962C8B-B14F-4D97-AF65-F5344CB8AC3E}">
        <p14:creationId xmlns:p14="http://schemas.microsoft.com/office/powerpoint/2010/main" val="863858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flipV="1">
            <a:off x="457200" y="7389438"/>
            <a:ext cx="8229600" cy="45719"/>
          </a:xfrm>
        </p:spPr>
        <p:txBody>
          <a:bodyPr>
            <a:normAutofit fontScale="25000" lnSpcReduction="20000"/>
          </a:bodyPr>
          <a:lstStyle/>
          <a:p>
            <a:endParaRPr lang="ru-RU" dirty="0"/>
          </a:p>
        </p:txBody>
      </p:sp>
      <p:sp>
        <p:nvSpPr>
          <p:cNvPr id="5" name="Скругленный прямоугольник 4"/>
          <p:cNvSpPr/>
          <p:nvPr/>
        </p:nvSpPr>
        <p:spPr>
          <a:xfrm>
            <a:off x="1763688" y="404664"/>
            <a:ext cx="5328592" cy="576064"/>
          </a:xfrm>
          <a:prstGeom prst="roundRect">
            <a:avLst/>
          </a:prstGeom>
          <a:solidFill>
            <a:srgbClr val="33CCFF"/>
          </a:solidFill>
          <a:scene3d>
            <a:camera prst="orthographicFront"/>
            <a:lightRig rig="threePt" dir="t"/>
          </a:scene3d>
          <a:sp3d>
            <a:bevelT w="139700" prst="cross"/>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u="sng" dirty="0" smtClean="0">
                <a:solidFill>
                  <a:srgbClr val="000000"/>
                </a:solidFill>
                <a:latin typeface="Times New Roman"/>
                <a:ea typeface="Calibri"/>
              </a:rPr>
              <a:t>НАБЛЮДЕНИЯ ЗА НЕЖИВОЙ ПРИРОДОЙ</a:t>
            </a:r>
            <a:r>
              <a:rPr lang="ru-RU" u="sng" dirty="0" smtClean="0">
                <a:solidFill>
                  <a:srgbClr val="000000"/>
                </a:solidFill>
                <a:latin typeface="Times New Roman"/>
                <a:ea typeface="Calibri"/>
              </a:rPr>
              <a:t>.</a:t>
            </a:r>
            <a:r>
              <a:rPr lang="ru-RU" u="sng" dirty="0">
                <a:solidFill>
                  <a:srgbClr val="000000"/>
                </a:solidFill>
                <a:latin typeface="Times New Roman"/>
                <a:ea typeface="Calibri"/>
              </a:rPr>
              <a:t> </a:t>
            </a:r>
            <a:endParaRPr lang="ru-RU" dirty="0"/>
          </a:p>
        </p:txBody>
      </p:sp>
      <p:sp>
        <p:nvSpPr>
          <p:cNvPr id="6" name="Скругленный прямоугольник 5"/>
          <p:cNvSpPr/>
          <p:nvPr/>
        </p:nvSpPr>
        <p:spPr>
          <a:xfrm>
            <a:off x="323527" y="1268760"/>
            <a:ext cx="8496943" cy="5179870"/>
          </a:xfrm>
          <a:prstGeom prst="roundRect">
            <a:avLst/>
          </a:prstGeom>
          <a:solidFill>
            <a:srgbClr val="65D7FF"/>
          </a:solidFill>
          <a:scene3d>
            <a:camera prst="orthographicFront"/>
            <a:lightRig rig="threePt" dir="t"/>
          </a:scene3d>
          <a:sp3d>
            <a:bevelT w="139700" prst="cross"/>
          </a:sp3d>
        </p:spPr>
        <p:style>
          <a:lnRef idx="1">
            <a:schemeClr val="accent1"/>
          </a:lnRef>
          <a:fillRef idx="2">
            <a:schemeClr val="accent1"/>
          </a:fillRef>
          <a:effectRef idx="1">
            <a:schemeClr val="accent1"/>
          </a:effectRef>
          <a:fontRef idx="minor">
            <a:schemeClr val="dk1"/>
          </a:fontRef>
        </p:style>
        <p:txBody>
          <a:bodyPr rtlCol="0" anchor="ctr"/>
          <a:lstStyle/>
          <a:p>
            <a:pPr>
              <a:lnSpc>
                <a:spcPct val="115000"/>
              </a:lnSpc>
              <a:spcAft>
                <a:spcPts val="0"/>
              </a:spcAft>
            </a:pPr>
            <a:r>
              <a:rPr lang="ru-RU" sz="2000" b="1" dirty="0" smtClean="0">
                <a:solidFill>
                  <a:srgbClr val="000000"/>
                </a:solidFill>
                <a:ea typeface="Calibri"/>
                <a:cs typeface="Times New Roman"/>
              </a:rPr>
              <a:t>                            </a:t>
            </a:r>
          </a:p>
          <a:p>
            <a:pPr>
              <a:lnSpc>
                <a:spcPct val="115000"/>
              </a:lnSpc>
              <a:spcAft>
                <a:spcPts val="0"/>
              </a:spcAft>
            </a:pPr>
            <a:r>
              <a:rPr lang="ru-RU" sz="2000" b="1" dirty="0">
                <a:solidFill>
                  <a:srgbClr val="000000"/>
                </a:solidFill>
                <a:ea typeface="Calibri"/>
                <a:cs typeface="Times New Roman"/>
              </a:rPr>
              <a:t> </a:t>
            </a:r>
            <a:r>
              <a:rPr lang="ru-RU" sz="2000" b="1" dirty="0" smtClean="0">
                <a:solidFill>
                  <a:srgbClr val="000000"/>
                </a:solidFill>
                <a:ea typeface="Calibri"/>
                <a:cs typeface="Times New Roman"/>
              </a:rPr>
              <a:t>                               </a:t>
            </a:r>
            <a:r>
              <a:rPr lang="ru-RU" sz="2000" b="1" u="sng" dirty="0" smtClean="0">
                <a:solidFill>
                  <a:srgbClr val="000000"/>
                </a:solidFill>
                <a:ea typeface="Calibri"/>
                <a:cs typeface="Times New Roman"/>
              </a:rPr>
              <a:t>СЕЗОННЫЕ И ПОГОДНЫЕ ЯВЛЕНИЯ</a:t>
            </a:r>
            <a:r>
              <a:rPr lang="ru-RU" sz="2000" b="1" dirty="0" smtClean="0">
                <a:solidFill>
                  <a:srgbClr val="000000"/>
                </a:solidFill>
                <a:ea typeface="Calibri"/>
                <a:cs typeface="Times New Roman"/>
              </a:rPr>
              <a:t>.</a:t>
            </a:r>
            <a:r>
              <a:rPr lang="ru-RU" sz="2000" b="1" dirty="0">
                <a:solidFill>
                  <a:srgbClr val="000000"/>
                </a:solidFill>
                <a:ea typeface="Calibri"/>
                <a:cs typeface="Times New Roman"/>
              </a:rPr>
              <a:t>  </a:t>
            </a:r>
            <a:r>
              <a:rPr lang="ru-RU" sz="2000" dirty="0">
                <a:solidFill>
                  <a:srgbClr val="000000"/>
                </a:solidFill>
                <a:latin typeface="Times New Roman"/>
                <a:ea typeface="Calibri"/>
                <a:cs typeface="Times New Roman"/>
              </a:rPr>
              <a:t/>
            </a:r>
            <a:br>
              <a:rPr lang="ru-RU" sz="2000" dirty="0">
                <a:solidFill>
                  <a:srgbClr val="000000"/>
                </a:solidFill>
                <a:latin typeface="Times New Roman"/>
                <a:ea typeface="Calibri"/>
                <a:cs typeface="Times New Roman"/>
              </a:rPr>
            </a:br>
            <a:r>
              <a:rPr lang="ru-RU" sz="2000" b="1" dirty="0" smtClean="0">
                <a:solidFill>
                  <a:srgbClr val="000000"/>
                </a:solidFill>
                <a:latin typeface="Times New Roman"/>
                <a:ea typeface="Calibri"/>
                <a:cs typeface="Times New Roman"/>
              </a:rPr>
              <a:t>Солнце светит ярко. Дожди редкие, тёплые, иногда – ливневые, с молнией, громом и градом. Во время наблюдений за дождём детей подводят к пониманию причин разного характера осадков зимой и летом, их зависимости от температуры воздуха.  Воспитатель учит детей не бояться грозы, но соблюдать осторожность, не прятаться под высокими деревьями во время грозы. Интересно наблюдать утреннюю и вечернюю росу, туман, объяснять причину их образования. В начале лета бывает прохладно, погода часто меняется. С середины июня становится </a:t>
            </a:r>
            <a:r>
              <a:rPr lang="ru-RU" sz="2000" b="1" dirty="0">
                <a:solidFill>
                  <a:srgbClr val="000000"/>
                </a:solidFill>
                <a:latin typeface="Times New Roman"/>
                <a:ea typeface="Calibri"/>
                <a:cs typeface="Times New Roman"/>
              </a:rPr>
              <a:t>жарко. Показывать и уточнять: погожий денек, летний дождь. Связывать сезонные условия с облегченной одеждой детей. Прослушивание стихов способствует красочному восприятию и подводит детей к понятию — лето </a:t>
            </a:r>
            <a:r>
              <a:rPr lang="ru-RU" sz="2000" b="1" dirty="0" smtClean="0">
                <a:solidFill>
                  <a:srgbClr val="000000"/>
                </a:solidFill>
                <a:latin typeface="Times New Roman"/>
                <a:ea typeface="Calibri"/>
                <a:cs typeface="Times New Roman"/>
              </a:rPr>
              <a:t>красное. Показать </a:t>
            </a:r>
            <a:r>
              <a:rPr lang="ru-RU" sz="2000" b="1" dirty="0">
                <a:solidFill>
                  <a:srgbClr val="000000"/>
                </a:solidFill>
                <a:latin typeface="Times New Roman"/>
                <a:ea typeface="Calibri"/>
                <a:cs typeface="Times New Roman"/>
              </a:rPr>
              <a:t>яркое сезонное явление </a:t>
            </a:r>
            <a:r>
              <a:rPr lang="ru-RU" sz="2000" b="1" dirty="0" smtClean="0">
                <a:solidFill>
                  <a:srgbClr val="000000"/>
                </a:solidFill>
                <a:latin typeface="Times New Roman"/>
                <a:ea typeface="Calibri"/>
                <a:cs typeface="Times New Roman"/>
              </a:rPr>
              <a:t>- </a:t>
            </a:r>
            <a:r>
              <a:rPr lang="ru-RU" sz="2000" b="1" dirty="0">
                <a:solidFill>
                  <a:srgbClr val="000000"/>
                </a:solidFill>
                <a:latin typeface="Times New Roman"/>
                <a:ea typeface="Calibri"/>
                <a:cs typeface="Times New Roman"/>
              </a:rPr>
              <a:t>радугу. </a:t>
            </a:r>
            <a:endParaRPr lang="ru-RU" sz="2000" b="1" dirty="0">
              <a:ea typeface="Calibri"/>
              <a:cs typeface="Times New Roman"/>
            </a:endParaRPr>
          </a:p>
          <a:p>
            <a:pPr>
              <a:lnSpc>
                <a:spcPct val="115000"/>
              </a:lnSpc>
              <a:spcAft>
                <a:spcPts val="0"/>
              </a:spcAft>
            </a:pPr>
            <a:r>
              <a:rPr lang="ru-RU" sz="2000" b="1" dirty="0">
                <a:solidFill>
                  <a:srgbClr val="000000"/>
                </a:solidFill>
                <a:latin typeface="Times New Roman"/>
                <a:ea typeface="Calibri"/>
                <a:cs typeface="Times New Roman"/>
              </a:rPr>
              <a:t> </a:t>
            </a:r>
            <a:endParaRPr lang="ru-RU" sz="2000" b="1" dirty="0">
              <a:ea typeface="Calibri"/>
              <a:cs typeface="Times New Roman"/>
            </a:endParaRPr>
          </a:p>
          <a:p>
            <a:pPr>
              <a:lnSpc>
                <a:spcPct val="115000"/>
              </a:lnSpc>
              <a:spcAft>
                <a:spcPts val="0"/>
              </a:spcAft>
            </a:pPr>
            <a:r>
              <a:rPr lang="ru-RU" dirty="0" smtClean="0">
                <a:solidFill>
                  <a:srgbClr val="000000"/>
                </a:solidFill>
                <a:latin typeface="Times New Roman"/>
                <a:ea typeface="Calibri"/>
                <a:cs typeface="Times New Roman"/>
              </a:rPr>
              <a:t>.</a:t>
            </a:r>
            <a:r>
              <a:rPr lang="ru-RU" dirty="0">
                <a:solidFill>
                  <a:srgbClr val="000000"/>
                </a:solidFill>
                <a:latin typeface="Times New Roman"/>
                <a:ea typeface="Calibri"/>
                <a:cs typeface="Times New Roman"/>
              </a:rPr>
              <a:t>  </a:t>
            </a:r>
            <a:endParaRPr lang="ru-RU" sz="1400" dirty="0">
              <a:ea typeface="Calibri"/>
              <a:cs typeface="Times New Roman"/>
            </a:endParaRPr>
          </a:p>
        </p:txBody>
      </p:sp>
    </p:spTree>
    <p:extLst>
      <p:ext uri="{BB962C8B-B14F-4D97-AF65-F5344CB8AC3E}">
        <p14:creationId xmlns:p14="http://schemas.microsoft.com/office/powerpoint/2010/main" val="2850486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 y="-32333"/>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Скругленный прямоугольник 5"/>
          <p:cNvSpPr/>
          <p:nvPr/>
        </p:nvSpPr>
        <p:spPr>
          <a:xfrm>
            <a:off x="539552" y="476672"/>
            <a:ext cx="8136904" cy="5904656"/>
          </a:xfrm>
          <a:prstGeom prst="roundRect">
            <a:avLst/>
          </a:prstGeom>
          <a:solidFill>
            <a:srgbClr val="65D7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a:solidFill>
                  <a:srgbClr val="000000"/>
                </a:solidFill>
                <a:latin typeface="Times New Roman"/>
                <a:ea typeface="Calibri"/>
              </a:rPr>
              <a:t>Старшие дети учатся по отдельным признакам определять состояние погоды. Середина лета наступает в июле, с момента цветения липы. Июль – самый жаркий месяц года, часто бываю ливни, грозы.  В водоёме тёплая вода, можно купаться. В августе происходит спад лета. Дни стоят тёплые, но солнце уже не печёт так сильно, как в июле. Заканчиваются грозы, появляются прохладные ветры, туманы.  Вода в водоёмах остывает. Для того чтобы показать детям, что летом бывает самый длинный день, продолжают наблюдения за временем восхода и захода солнца, которые проводятся в разные сезоны</a:t>
            </a:r>
            <a:r>
              <a:rPr lang="ru-RU" b="1" dirty="0" smtClean="0">
                <a:solidFill>
                  <a:srgbClr val="000000"/>
                </a:solidFill>
                <a:latin typeface="Times New Roman"/>
                <a:ea typeface="Calibri"/>
              </a:rPr>
              <a:t>. На </a:t>
            </a:r>
            <a:r>
              <a:rPr lang="ru-RU" b="1" dirty="0">
                <a:solidFill>
                  <a:srgbClr val="000000"/>
                </a:solidFill>
                <a:latin typeface="Times New Roman"/>
                <a:ea typeface="Calibri"/>
              </a:rPr>
              <a:t>прогулках наблюдают за высотой стояния солнца. В подготовительной группе, определяя высоту солнца, можно понаблюдать за тенью от предметов, от самих детей утром, когда солнце ещё не взошло высоко, и днём, когда солнце почти над головой, измерить длину тени. Для наблюдений необходимо выбрать открытое удобное место, воткнуть </a:t>
            </a:r>
            <a:r>
              <a:rPr lang="ru-RU" b="1" dirty="0" smtClean="0">
                <a:solidFill>
                  <a:srgbClr val="000000"/>
                </a:solidFill>
                <a:latin typeface="Times New Roman"/>
                <a:ea typeface="Calibri"/>
              </a:rPr>
              <a:t>в землю </a:t>
            </a:r>
            <a:r>
              <a:rPr lang="ru-RU" b="1" dirty="0">
                <a:solidFill>
                  <a:srgbClr val="000000"/>
                </a:solidFill>
                <a:latin typeface="Times New Roman"/>
                <a:ea typeface="Calibri"/>
              </a:rPr>
              <a:t>палку и наблюдать за тенью, которую </a:t>
            </a:r>
            <a:r>
              <a:rPr lang="ru-RU" b="1" dirty="0" smtClean="0">
                <a:solidFill>
                  <a:srgbClr val="000000"/>
                </a:solidFill>
                <a:latin typeface="Times New Roman"/>
                <a:ea typeface="Calibri"/>
              </a:rPr>
              <a:t> отбрасывает</a:t>
            </a:r>
            <a:r>
              <a:rPr lang="ru-RU" b="1" dirty="0">
                <a:solidFill>
                  <a:srgbClr val="000000"/>
                </a:solidFill>
                <a:latin typeface="Times New Roman"/>
                <a:ea typeface="Calibri"/>
              </a:rPr>
              <a:t>  вертикально стоящая палка, освещённая солнцем. Дети замечают, что чем выше поднимается солнце, тем короче тень от палки. На основе знакомства с народными приметами дети учатся подмечать изменения в природе, прогнозировать состояния погоды.</a:t>
            </a:r>
            <a:br>
              <a:rPr lang="ru-RU" b="1" dirty="0">
                <a:solidFill>
                  <a:srgbClr val="000000"/>
                </a:solidFill>
                <a:latin typeface="Times New Roman"/>
                <a:ea typeface="Calibri"/>
              </a:rPr>
            </a:br>
            <a:endParaRPr lang="ru-RU" b="1" dirty="0"/>
          </a:p>
        </p:txBody>
      </p:sp>
    </p:spTree>
    <p:extLst>
      <p:ext uri="{BB962C8B-B14F-4D97-AF65-F5344CB8AC3E}">
        <p14:creationId xmlns:p14="http://schemas.microsoft.com/office/powerpoint/2010/main" val="272764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solidFill>
            <a:srgbClr val="33CCFF"/>
          </a:solidFill>
          <a:extLst/>
        </p:spPr>
      </p:pic>
      <p:sp>
        <p:nvSpPr>
          <p:cNvPr id="5" name="Скругленный прямоугольник 4"/>
          <p:cNvSpPr/>
          <p:nvPr/>
        </p:nvSpPr>
        <p:spPr>
          <a:xfrm>
            <a:off x="611560" y="332656"/>
            <a:ext cx="7920880" cy="6211835"/>
          </a:xfrm>
          <a:prstGeom prst="roundRect">
            <a:avLst/>
          </a:prstGeom>
          <a:solidFill>
            <a:srgbClr val="65D7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u="sng" dirty="0" smtClean="0">
              <a:solidFill>
                <a:srgbClr val="000000"/>
              </a:solidFill>
              <a:ea typeface="Calibri"/>
            </a:endParaRPr>
          </a:p>
          <a:p>
            <a:pPr algn="ctr"/>
            <a:endParaRPr lang="ru-RU" sz="2000" b="1" u="sng" dirty="0">
              <a:solidFill>
                <a:srgbClr val="000000"/>
              </a:solidFill>
              <a:ea typeface="Calibri"/>
            </a:endParaRPr>
          </a:p>
          <a:p>
            <a:pPr algn="ctr"/>
            <a:endParaRPr lang="ru-RU" sz="2000" b="1" u="sng" dirty="0" smtClean="0">
              <a:solidFill>
                <a:srgbClr val="000000"/>
              </a:solidFill>
              <a:ea typeface="Calibri"/>
            </a:endParaRPr>
          </a:p>
          <a:p>
            <a:pPr algn="ctr"/>
            <a:endParaRPr lang="ru-RU" sz="2000" b="1" u="sng" dirty="0">
              <a:solidFill>
                <a:srgbClr val="000000"/>
              </a:solidFill>
              <a:ea typeface="Calibri"/>
            </a:endParaRPr>
          </a:p>
          <a:p>
            <a:pPr algn="ctr"/>
            <a:r>
              <a:rPr lang="ru-RU" sz="2000" b="1" u="sng" dirty="0" smtClean="0">
                <a:solidFill>
                  <a:srgbClr val="000000"/>
                </a:solidFill>
                <a:latin typeface="Times New Roman" pitchFamily="18" charset="0"/>
                <a:ea typeface="Calibri"/>
                <a:cs typeface="Times New Roman" pitchFamily="18" charset="0"/>
              </a:rPr>
              <a:t>ВОДА, ПЕСОК, ГЛИНА, КАМЕШКИ, РАКУШКИ</a:t>
            </a:r>
            <a:r>
              <a:rPr lang="ru-RU" b="1" dirty="0" smtClean="0">
                <a:solidFill>
                  <a:srgbClr val="000000"/>
                </a:solidFill>
                <a:latin typeface="Times New Roman" pitchFamily="18" charset="0"/>
                <a:ea typeface="Calibri"/>
                <a:cs typeface="Times New Roman" pitchFamily="18" charset="0"/>
              </a:rPr>
              <a:t>.</a:t>
            </a:r>
            <a:r>
              <a:rPr lang="ru-RU" dirty="0">
                <a:solidFill>
                  <a:srgbClr val="000000"/>
                </a:solidFill>
                <a:latin typeface="Times New Roman" pitchFamily="18" charset="0"/>
                <a:ea typeface="Calibri"/>
                <a:cs typeface="Times New Roman" pitchFamily="18" charset="0"/>
              </a:rPr>
              <a:t/>
            </a:r>
            <a:br>
              <a:rPr lang="ru-RU" dirty="0">
                <a:solidFill>
                  <a:srgbClr val="000000"/>
                </a:solidFill>
                <a:latin typeface="Times New Roman" pitchFamily="18" charset="0"/>
                <a:ea typeface="Calibri"/>
                <a:cs typeface="Times New Roman" pitchFamily="18" charset="0"/>
              </a:rPr>
            </a:br>
            <a:endParaRPr lang="ru-RU" dirty="0" smtClean="0">
              <a:solidFill>
                <a:srgbClr val="000000"/>
              </a:solidFill>
              <a:latin typeface="Times New Roman" pitchFamily="18" charset="0"/>
              <a:ea typeface="Calibri"/>
              <a:cs typeface="Times New Roman" pitchFamily="18" charset="0"/>
            </a:endParaRPr>
          </a:p>
          <a:p>
            <a:pPr algn="ctr"/>
            <a:r>
              <a:rPr lang="ru-RU" sz="2000" b="1" dirty="0" smtClean="0">
                <a:solidFill>
                  <a:srgbClr val="000000"/>
                </a:solidFill>
                <a:latin typeface="Times New Roman"/>
                <a:ea typeface="Calibri"/>
              </a:rPr>
              <a:t>Даются </a:t>
            </a:r>
            <a:r>
              <a:rPr lang="ru-RU" sz="2000" b="1" dirty="0">
                <a:solidFill>
                  <a:srgbClr val="000000"/>
                </a:solidFill>
                <a:latin typeface="Times New Roman"/>
                <a:ea typeface="Calibri"/>
              </a:rPr>
              <a:t>детям под контролем взрослого. Представления о свойствах этих природных материалов уточняются, углубляются и закрепляются в процессе организованных наблюдений и самостоятельной деятельности детей. Самыми актуальными и любимыми играми в летний </a:t>
            </a:r>
            <a:r>
              <a:rPr lang="ru-RU" sz="2000" b="1" dirty="0" smtClean="0">
                <a:solidFill>
                  <a:srgbClr val="000000"/>
                </a:solidFill>
                <a:latin typeface="Times New Roman"/>
                <a:ea typeface="Calibri"/>
              </a:rPr>
              <a:t>период являются </a:t>
            </a:r>
            <a:r>
              <a:rPr lang="ru-RU" sz="2000" b="1" dirty="0">
                <a:solidFill>
                  <a:srgbClr val="000000"/>
                </a:solidFill>
                <a:latin typeface="Times New Roman"/>
                <a:ea typeface="Calibri"/>
              </a:rPr>
              <a:t>игры с водой и песком.</a:t>
            </a:r>
            <a:br>
              <a:rPr lang="ru-RU" sz="2000" b="1" dirty="0">
                <a:solidFill>
                  <a:srgbClr val="000000"/>
                </a:solidFill>
                <a:latin typeface="Times New Roman"/>
                <a:ea typeface="Calibri"/>
              </a:rPr>
            </a:br>
            <a:endParaRPr lang="ru-RU" sz="2000" b="1" dirty="0">
              <a:solidFill>
                <a:srgbClr val="000000"/>
              </a:solidFill>
              <a:latin typeface="Times New Roman"/>
              <a:ea typeface="Calibri"/>
            </a:endParaRPr>
          </a:p>
          <a:p>
            <a:pPr lvl="0" algn="ctr"/>
            <a:endParaRPr lang="ru-RU" b="1" u="sng" dirty="0" smtClean="0">
              <a:solidFill>
                <a:srgbClr val="000000"/>
              </a:solidFill>
              <a:latin typeface="Times New Roman"/>
              <a:ea typeface="Calibri"/>
            </a:endParaRPr>
          </a:p>
          <a:p>
            <a:pPr lvl="0" algn="ctr"/>
            <a:endParaRPr lang="ru-RU" b="1" u="sng" dirty="0" smtClean="0">
              <a:solidFill>
                <a:srgbClr val="000000"/>
              </a:solidFill>
              <a:latin typeface="Times New Roman"/>
              <a:ea typeface="Calibri"/>
            </a:endParaRPr>
          </a:p>
          <a:p>
            <a:pPr lvl="0" algn="ctr"/>
            <a:r>
              <a:rPr lang="ru-RU" b="1" u="sng" dirty="0" smtClean="0">
                <a:solidFill>
                  <a:srgbClr val="000000"/>
                </a:solidFill>
                <a:latin typeface="Times New Roman"/>
                <a:ea typeface="Calibri"/>
              </a:rPr>
              <a:t>НАБЛЮДЕНИЯ ЗА ТРУДОМ ВЗРОСЛЫХ</a:t>
            </a:r>
            <a:r>
              <a:rPr lang="ru-RU" b="1" dirty="0" smtClean="0">
                <a:solidFill>
                  <a:srgbClr val="000000"/>
                </a:solidFill>
                <a:latin typeface="Times New Roman"/>
                <a:ea typeface="Calibri"/>
              </a:rPr>
              <a:t>.</a:t>
            </a:r>
            <a:r>
              <a:rPr lang="ru-RU" dirty="0">
                <a:solidFill>
                  <a:srgbClr val="000000"/>
                </a:solidFill>
                <a:latin typeface="Times New Roman"/>
                <a:ea typeface="Calibri"/>
              </a:rPr>
              <a:t/>
            </a:r>
            <a:br>
              <a:rPr lang="ru-RU" dirty="0">
                <a:solidFill>
                  <a:srgbClr val="000000"/>
                </a:solidFill>
                <a:latin typeface="Times New Roman"/>
                <a:ea typeface="Calibri"/>
              </a:rPr>
            </a:br>
            <a:endParaRPr lang="ru-RU" dirty="0" smtClean="0">
              <a:solidFill>
                <a:srgbClr val="000000"/>
              </a:solidFill>
              <a:latin typeface="Times New Roman"/>
              <a:ea typeface="Calibri"/>
            </a:endParaRPr>
          </a:p>
          <a:p>
            <a:pPr lvl="0" algn="ctr"/>
            <a:r>
              <a:rPr lang="ru-RU" sz="2000" b="1" dirty="0" smtClean="0">
                <a:solidFill>
                  <a:srgbClr val="000000"/>
                </a:solidFill>
                <a:latin typeface="Times New Roman"/>
                <a:ea typeface="Calibri"/>
              </a:rPr>
              <a:t>Продолжать </a:t>
            </a:r>
            <a:r>
              <a:rPr lang="ru-RU" sz="2000" b="1" dirty="0">
                <a:solidFill>
                  <a:srgbClr val="000000"/>
                </a:solidFill>
                <a:latin typeface="Times New Roman"/>
                <a:ea typeface="Calibri"/>
              </a:rPr>
              <a:t>работу, включая детей в выполнение трудовых действий воспитателя. Побуждать детей принимать участие в сборе урожая.</a:t>
            </a:r>
            <a:br>
              <a:rPr lang="ru-RU" sz="2000" b="1" dirty="0">
                <a:solidFill>
                  <a:srgbClr val="000000"/>
                </a:solidFill>
                <a:latin typeface="Times New Roman"/>
                <a:ea typeface="Calibri"/>
              </a:rPr>
            </a:br>
            <a:endParaRPr lang="ru-RU" sz="2000" b="1" dirty="0">
              <a:solidFill>
                <a:prstClr val="white"/>
              </a:solidFill>
            </a:endParaRPr>
          </a:p>
          <a:p>
            <a:pPr algn="ctr"/>
            <a:endParaRPr lang="ru-RU" b="1" dirty="0" smtClean="0">
              <a:solidFill>
                <a:srgbClr val="000000"/>
              </a:solidFill>
              <a:latin typeface="Times New Roman"/>
              <a:ea typeface="Calibri"/>
            </a:endParaRPr>
          </a:p>
          <a:p>
            <a:pPr algn="ctr"/>
            <a:endParaRPr lang="ru-RU" b="1" dirty="0">
              <a:solidFill>
                <a:srgbClr val="000000"/>
              </a:solidFill>
              <a:latin typeface="Times New Roman"/>
              <a:ea typeface="Calibri"/>
            </a:endParaRPr>
          </a:p>
          <a:p>
            <a:pPr algn="ctr"/>
            <a:endParaRPr lang="ru-RU" b="1" dirty="0" smtClean="0">
              <a:solidFill>
                <a:srgbClr val="000000"/>
              </a:solidFill>
              <a:latin typeface="Times New Roman"/>
              <a:ea typeface="Calibri"/>
            </a:endParaRPr>
          </a:p>
          <a:p>
            <a:pPr algn="ctr"/>
            <a:endParaRPr lang="ru-RU" b="1" dirty="0">
              <a:solidFill>
                <a:srgbClr val="000000"/>
              </a:solidFill>
              <a:latin typeface="Times New Roman"/>
              <a:ea typeface="Calibri"/>
            </a:endParaRPr>
          </a:p>
          <a:p>
            <a:pPr algn="ctr"/>
            <a:endParaRPr lang="ru-RU" b="1" dirty="0" smtClean="0">
              <a:solidFill>
                <a:srgbClr val="000000"/>
              </a:solidFill>
              <a:latin typeface="Times New Roman"/>
              <a:ea typeface="Calibri"/>
            </a:endParaRPr>
          </a:p>
        </p:txBody>
      </p:sp>
    </p:spTree>
    <p:extLst>
      <p:ext uri="{BB962C8B-B14F-4D97-AF65-F5344CB8AC3E}">
        <p14:creationId xmlns:p14="http://schemas.microsoft.com/office/powerpoint/2010/main" val="1581929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https://cdn.wallpapersafari.com/83/28/Foif0n.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20366"/>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Скругленный прямоугольник 4"/>
          <p:cNvSpPr/>
          <p:nvPr/>
        </p:nvSpPr>
        <p:spPr>
          <a:xfrm>
            <a:off x="467544" y="476672"/>
            <a:ext cx="8208912" cy="6048672"/>
          </a:xfrm>
          <a:prstGeom prst="roundRect">
            <a:avLst/>
          </a:prstGeom>
          <a:solidFill>
            <a:srgbClr val="65D7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u="sng" dirty="0" smtClean="0">
                <a:solidFill>
                  <a:srgbClr val="000000"/>
                </a:solidFill>
                <a:latin typeface="Times New Roman" pitchFamily="18" charset="0"/>
                <a:ea typeface="Calibri"/>
                <a:cs typeface="Times New Roman" pitchFamily="18" charset="0"/>
              </a:rPr>
              <a:t>НАБЛЮДЕНИЯ ЗА ЖИЗНЬЮ УЛИЦЫ. ЦЕЛЕВЫЕ ПРОГУЛКИ.</a:t>
            </a:r>
            <a:r>
              <a:rPr lang="ru-RU" sz="2000" b="1" u="sng" dirty="0">
                <a:solidFill>
                  <a:srgbClr val="000000"/>
                </a:solidFill>
                <a:latin typeface="Times New Roman" pitchFamily="18" charset="0"/>
                <a:ea typeface="Calibri"/>
                <a:cs typeface="Times New Roman" pitchFamily="18" charset="0"/>
              </a:rPr>
              <a:t> </a:t>
            </a:r>
            <a:r>
              <a:rPr lang="ru-RU" sz="2000" u="sng" dirty="0">
                <a:solidFill>
                  <a:srgbClr val="000000"/>
                </a:solidFill>
                <a:latin typeface="Times New Roman" pitchFamily="18" charset="0"/>
                <a:ea typeface="Calibri"/>
                <a:cs typeface="Times New Roman" pitchFamily="18" charset="0"/>
              </a:rPr>
              <a:t/>
            </a:r>
            <a:br>
              <a:rPr lang="ru-RU" sz="2000" u="sng" dirty="0">
                <a:solidFill>
                  <a:srgbClr val="000000"/>
                </a:solidFill>
                <a:latin typeface="Times New Roman" pitchFamily="18" charset="0"/>
                <a:ea typeface="Calibri"/>
                <a:cs typeface="Times New Roman" pitchFamily="18" charset="0"/>
              </a:rPr>
            </a:br>
            <a:r>
              <a:rPr lang="ru-RU" sz="2000" b="1" dirty="0" smtClean="0">
                <a:solidFill>
                  <a:srgbClr val="000000"/>
                </a:solidFill>
                <a:latin typeface="Times New Roman" pitchFamily="18" charset="0"/>
                <a:ea typeface="Calibri"/>
                <a:cs typeface="Times New Roman" pitchFamily="18" charset="0"/>
              </a:rPr>
              <a:t>Отметить</a:t>
            </a:r>
            <a:r>
              <a:rPr lang="ru-RU" sz="2000" b="1" dirty="0">
                <a:solidFill>
                  <a:srgbClr val="000000"/>
                </a:solidFill>
                <a:latin typeface="Times New Roman" pitchFamily="18" charset="0"/>
                <a:ea typeface="Calibri"/>
                <a:cs typeface="Times New Roman" pitchFamily="18" charset="0"/>
              </a:rPr>
              <a:t>, что на улицах можно увидеть поливальные машины, много машин легковых и грузовых. Отметить, что надо быть осторожным. Еще раз поговорить о светофоре. </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В процессе наблюдений воспитатель должен учить детей видеть очарованье природных уголков своего родного края, чтобы аромат цветов детства, родины они сохранили в своей памяти на всю жизнь. Во время занятий необходимо постоянно напоминать, что нужно охранять природу, заботиться о ней — так в раннем возрасте формируются основы экологического воспитания.</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Раскрывая признаки неживого   (не растёт, не живёт, не дышит), воспитатель сравнивает объекты неживой и живой природы: все животные, растения требуют ухода – они растут, живут.</a:t>
            </a:r>
            <a:br>
              <a:rPr lang="ru-RU" sz="2000" b="1" dirty="0">
                <a:solidFill>
                  <a:srgbClr val="000000"/>
                </a:solidFill>
                <a:latin typeface="Times New Roman" pitchFamily="18" charset="0"/>
                <a:ea typeface="Calibri"/>
                <a:cs typeface="Times New Roman" pitchFamily="18" charset="0"/>
              </a:rPr>
            </a:b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7223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с двумя вырезанными соседними углами 3"/>
          <p:cNvSpPr/>
          <p:nvPr/>
        </p:nvSpPr>
        <p:spPr>
          <a:xfrm>
            <a:off x="899592" y="260648"/>
            <a:ext cx="7776864" cy="6048672"/>
          </a:xfrm>
          <a:prstGeom prst="snip2SameRect">
            <a:avLst/>
          </a:prstGeom>
          <a:solidFill>
            <a:srgbClr val="48E070"/>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ct val="115000"/>
              </a:lnSpc>
            </a:pPr>
            <a:r>
              <a:rPr lang="ru-RU" b="1" dirty="0">
                <a:solidFill>
                  <a:prstClr val="black"/>
                </a:solidFill>
                <a:ea typeface="Calibri"/>
                <a:cs typeface="Times New Roman"/>
              </a:rPr>
              <a:t>Экологическое образование детей дошкольного возраста имеет важное значение, так как в этот период ребёнок проходит самый интенсивный духовный и интеллектуальный путь развития. В этот период формируются первоосновы экологического мышления, сознания, экологической культуры. </a:t>
            </a:r>
            <a:endParaRPr lang="ru-RU" sz="1400" b="1" dirty="0">
              <a:solidFill>
                <a:prstClr val="black"/>
              </a:solidFill>
              <a:ea typeface="Calibri"/>
              <a:cs typeface="Times New Roman"/>
            </a:endParaRPr>
          </a:p>
          <a:p>
            <a:pPr lvl="0">
              <a:lnSpc>
                <a:spcPct val="115000"/>
              </a:lnSpc>
            </a:pPr>
            <a:r>
              <a:rPr lang="ru-RU" b="1" dirty="0">
                <a:solidFill>
                  <a:prstClr val="black"/>
                </a:solidFill>
                <a:ea typeface="Calibri"/>
                <a:cs typeface="Times New Roman"/>
              </a:rPr>
              <a:t>     Именно на этапе дошкольного детства ребенок получает эмоциональные впечатления о природе, накапливает представления о разных формах жизни, т.е. у него формируются первоосновы экологического мышления, сознания, закладываются начальные элементы экологической </a:t>
            </a:r>
            <a:r>
              <a:rPr lang="ru-RU" b="1" dirty="0" smtClean="0">
                <a:solidFill>
                  <a:prstClr val="black"/>
                </a:solidFill>
                <a:ea typeface="Calibri"/>
                <a:cs typeface="Times New Roman"/>
              </a:rPr>
              <a:t>культуры. </a:t>
            </a:r>
            <a:r>
              <a:rPr lang="ru-RU" b="1" dirty="0" smtClean="0">
                <a:solidFill>
                  <a:srgbClr val="000000"/>
                </a:solidFill>
                <a:ea typeface="Calibri"/>
                <a:cs typeface="Times New Roman"/>
              </a:rPr>
              <a:t>Дошкольное </a:t>
            </a:r>
            <a:r>
              <a:rPr lang="ru-RU" b="1" dirty="0">
                <a:solidFill>
                  <a:srgbClr val="000000"/>
                </a:solidFill>
                <a:ea typeface="Calibri"/>
                <a:cs typeface="Times New Roman"/>
              </a:rPr>
              <a:t>детство - ответственный период для формирования основ правильного отношения к окружающему миру. </a:t>
            </a:r>
            <a:r>
              <a:rPr lang="ru-RU" b="1" dirty="0" smtClean="0">
                <a:solidFill>
                  <a:srgbClr val="000000"/>
                </a:solidFill>
                <a:ea typeface="Calibri"/>
                <a:cs typeface="Times New Roman"/>
              </a:rPr>
              <a:t>Детский </a:t>
            </a:r>
            <a:r>
              <a:rPr lang="ru-RU" b="1" dirty="0">
                <a:solidFill>
                  <a:srgbClr val="000000"/>
                </a:solidFill>
                <a:ea typeface="Calibri"/>
                <a:cs typeface="Times New Roman"/>
              </a:rPr>
              <a:t>сад является первым звеном системы непрерывного экологического образования. Поэтому перед педагогами встает задача формирования  у дошкольников основ экологической культуры. </a:t>
            </a:r>
            <a:endParaRPr lang="ru-RU" sz="1400" b="1" dirty="0">
              <a:solidFill>
                <a:prstClr val="black"/>
              </a:solidFill>
              <a:ea typeface="Calibri"/>
              <a:cs typeface="Times New Roman"/>
            </a:endParaRPr>
          </a:p>
        </p:txBody>
      </p:sp>
    </p:spTree>
    <p:extLst>
      <p:ext uri="{BB962C8B-B14F-4D97-AF65-F5344CB8AC3E}">
        <p14:creationId xmlns:p14="http://schemas.microsoft.com/office/powerpoint/2010/main" val="3441318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08520" y="-339634"/>
            <a:ext cx="9252520" cy="7514064"/>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с двумя скругленными противолежащими углами 4"/>
          <p:cNvSpPr/>
          <p:nvPr/>
        </p:nvSpPr>
        <p:spPr>
          <a:xfrm>
            <a:off x="869308" y="1196752"/>
            <a:ext cx="7416824" cy="5544616"/>
          </a:xfrm>
          <a:prstGeom prst="round2DiagRect">
            <a:avLst/>
          </a:prstGeom>
          <a:solidFill>
            <a:srgbClr val="F7A7D7"/>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r>
              <a:rPr lang="ru-RU" u="sng" dirty="0">
                <a:solidFill>
                  <a:srgbClr val="000000"/>
                </a:solidFill>
                <a:latin typeface="Times New Roman"/>
                <a:ea typeface="Calibri"/>
                <a:cs typeface="Times New Roman"/>
              </a:rPr>
              <a:t> </a:t>
            </a:r>
            <a:r>
              <a:rPr lang="ru-RU" u="sng" dirty="0" smtClean="0">
                <a:solidFill>
                  <a:srgbClr val="000000"/>
                </a:solidFill>
                <a:latin typeface="Times New Roman"/>
                <a:ea typeface="Calibri"/>
                <a:cs typeface="Times New Roman"/>
              </a:rPr>
              <a:t>                       </a:t>
            </a:r>
            <a:r>
              <a:rPr lang="ru-RU" dirty="0">
                <a:solidFill>
                  <a:srgbClr val="000000"/>
                </a:solidFill>
                <a:latin typeface="Times New Roman"/>
                <a:ea typeface="Calibri"/>
                <a:cs typeface="Times New Roman"/>
              </a:rPr>
              <a:t/>
            </a:r>
            <a:br>
              <a:rPr lang="ru-RU" dirty="0">
                <a:solidFill>
                  <a:srgbClr val="000000"/>
                </a:solidFill>
                <a:latin typeface="Times New Roman"/>
                <a:ea typeface="Calibri"/>
                <a:cs typeface="Times New Roman"/>
              </a:rPr>
            </a:br>
            <a:r>
              <a:rPr lang="ru-RU" sz="2000" b="1" dirty="0">
                <a:solidFill>
                  <a:srgbClr val="000000"/>
                </a:solidFill>
                <a:latin typeface="Times New Roman"/>
                <a:ea typeface="Calibri"/>
                <a:cs typeface="Times New Roman"/>
              </a:rPr>
              <a:t>Летом игра </a:t>
            </a:r>
            <a:r>
              <a:rPr lang="ru-RU" sz="2000" b="1" dirty="0" smtClean="0">
                <a:solidFill>
                  <a:srgbClr val="000000"/>
                </a:solidFill>
                <a:latin typeface="Times New Roman"/>
                <a:ea typeface="Calibri"/>
                <a:cs typeface="Times New Roman"/>
              </a:rPr>
              <a:t>занимает большое место в </a:t>
            </a:r>
            <a:r>
              <a:rPr lang="ru-RU" sz="2000" b="1" dirty="0">
                <a:solidFill>
                  <a:srgbClr val="000000"/>
                </a:solidFill>
                <a:latin typeface="Times New Roman"/>
                <a:ea typeface="Calibri"/>
                <a:cs typeface="Times New Roman"/>
              </a:rPr>
              <a:t>жизни </a:t>
            </a:r>
            <a:r>
              <a:rPr lang="ru-RU" sz="2000" b="1" dirty="0" smtClean="0">
                <a:solidFill>
                  <a:srgbClr val="000000"/>
                </a:solidFill>
                <a:latin typeface="Times New Roman"/>
                <a:ea typeface="Calibri"/>
                <a:cs typeface="Times New Roman"/>
              </a:rPr>
              <a:t>детей</a:t>
            </a:r>
            <a:r>
              <a:rPr lang="ru-RU" sz="2000" b="1" dirty="0">
                <a:solidFill>
                  <a:srgbClr val="000000"/>
                </a:solidFill>
                <a:latin typeface="Times New Roman"/>
                <a:ea typeface="Calibri"/>
                <a:cs typeface="Times New Roman"/>
              </a:rPr>
              <a:t>. Близость к природе, солнце, тепло, пребывание на воздухе – все это создает положительный эмоциональный настрой и усиливает тягу к игре. Новые яркие впечатления обогащают содержание детских игр. Обилие разнообразного природного материала - песка, воды, шишек, веток, желудей, камешков и т. д. - способствует развитию творческого замысла в игре, осуществлению задуманного сюжета. Тематика игр летом значительно богаче и разнообразнее. Особенно важно летом использовать игру для создания у детей хорошего настроения, чувства удовлетворенности, бодрости, ведь в этом залог здоровья, хорошего отдыха и полноценного развития ребенка.</a:t>
            </a:r>
            <a:br>
              <a:rPr lang="ru-RU" sz="2000" b="1" dirty="0">
                <a:solidFill>
                  <a:srgbClr val="000000"/>
                </a:solidFill>
                <a:latin typeface="Times New Roman"/>
                <a:ea typeface="Calibri"/>
                <a:cs typeface="Times New Roman"/>
              </a:rPr>
            </a:br>
            <a:endParaRPr lang="ru-RU" sz="2000" b="1" dirty="0">
              <a:ea typeface="Calibri"/>
              <a:cs typeface="Times New Roman"/>
            </a:endParaRPr>
          </a:p>
        </p:txBody>
      </p:sp>
      <p:sp>
        <p:nvSpPr>
          <p:cNvPr id="6" name="Прямоугольник с двумя скругленными противолежащими углами 5"/>
          <p:cNvSpPr/>
          <p:nvPr/>
        </p:nvSpPr>
        <p:spPr>
          <a:xfrm>
            <a:off x="1753972" y="0"/>
            <a:ext cx="5647496" cy="813708"/>
          </a:xfrm>
          <a:prstGeom prst="round2DiagRect">
            <a:avLst/>
          </a:prstGeom>
          <a:solidFill>
            <a:srgbClr val="F7A7D7"/>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u="sng" dirty="0" smtClean="0">
                <a:solidFill>
                  <a:srgbClr val="000000"/>
                </a:solidFill>
                <a:latin typeface="Times New Roman"/>
                <a:ea typeface="Calibri"/>
              </a:rPr>
              <a:t>ИГРЫ НА ПРОГУЛКЕ</a:t>
            </a:r>
            <a:r>
              <a:rPr lang="ru-RU" u="sng" dirty="0" smtClean="0">
                <a:solidFill>
                  <a:srgbClr val="000000"/>
                </a:solidFill>
                <a:latin typeface="Times New Roman"/>
                <a:ea typeface="Calibri"/>
              </a:rPr>
              <a:t>.</a:t>
            </a:r>
            <a:endParaRPr lang="ru-RU" dirty="0"/>
          </a:p>
        </p:txBody>
      </p:sp>
    </p:spTree>
    <p:extLst>
      <p:ext uri="{BB962C8B-B14F-4D97-AF65-F5344CB8AC3E}">
        <p14:creationId xmlns:p14="http://schemas.microsoft.com/office/powerpoint/2010/main" val="4242722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с двумя скругленными противолежащими углами 4"/>
          <p:cNvSpPr/>
          <p:nvPr/>
        </p:nvSpPr>
        <p:spPr>
          <a:xfrm>
            <a:off x="539552" y="548680"/>
            <a:ext cx="8208912" cy="5904656"/>
          </a:xfrm>
          <a:prstGeom prst="round2DiagRect">
            <a:avLst/>
          </a:prstGeom>
          <a:solidFill>
            <a:srgbClr val="FFAF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endParaRPr lang="ru-RU" b="1" dirty="0" smtClean="0">
              <a:solidFill>
                <a:srgbClr val="000000"/>
              </a:solidFill>
              <a:latin typeface="Times New Roman"/>
              <a:ea typeface="Calibri"/>
              <a:cs typeface="Times New Roman"/>
            </a:endParaRPr>
          </a:p>
          <a:p>
            <a:pPr>
              <a:lnSpc>
                <a:spcPct val="115000"/>
              </a:lnSpc>
              <a:spcAft>
                <a:spcPts val="0"/>
              </a:spcAft>
            </a:pPr>
            <a:r>
              <a:rPr lang="ru-RU" b="1" dirty="0" smtClean="0">
                <a:solidFill>
                  <a:srgbClr val="000000"/>
                </a:solidFill>
                <a:latin typeface="Times New Roman"/>
                <a:ea typeface="Calibri"/>
                <a:cs typeface="Times New Roman"/>
              </a:rPr>
              <a:t>Важной </a:t>
            </a:r>
            <a:r>
              <a:rPr lang="ru-RU" b="1" dirty="0">
                <a:solidFill>
                  <a:srgbClr val="000000"/>
                </a:solidFill>
                <a:latin typeface="Times New Roman"/>
                <a:ea typeface="Calibri"/>
                <a:cs typeface="Times New Roman"/>
              </a:rPr>
              <a:t>предпосылкой для организации игровой деятельности является создание среды. На групповых участках создаются условия для всех видов игр. Размещая на участке различные сооружения и приспособления для игр, необходимо оставить просторную площадку для свободной деятельности детей, подвижных игр и игр с моторными игрушками. С большим удовольствием дети играют в сюжетно-ролевые игры в уютных беседках, под навесами, в домиках. Хорошо иметь на групповых участках несложные конструкции – самолет, ракета, автобус и др. Особого оборудования и места требуют игры с водой и песком - песочница с навесом и крышкой, емкости для воды, игрушки для игры с песком. Песок требует систематического ухода: его нужно ежедневно вскапывать, поливать, очищать от мусора. </a:t>
            </a:r>
            <a:br>
              <a:rPr lang="ru-RU" b="1" dirty="0">
                <a:solidFill>
                  <a:srgbClr val="000000"/>
                </a:solidFill>
                <a:latin typeface="Times New Roman"/>
                <a:ea typeface="Calibri"/>
                <a:cs typeface="Times New Roman"/>
              </a:rPr>
            </a:br>
            <a:r>
              <a:rPr lang="ru-RU" b="1" dirty="0">
                <a:solidFill>
                  <a:srgbClr val="000000"/>
                </a:solidFill>
                <a:latin typeface="Times New Roman"/>
                <a:ea typeface="Calibri"/>
                <a:cs typeface="Times New Roman"/>
              </a:rPr>
              <a:t>Дети любят играть «в театр». Для этого хорошо иметь ширму с красивыми яркими занавесками и место, где можно разместить ширму и столик для игрушечных декораций и персонажей. Летом особенно важно следить за чистотой игрушек и материалов – их необходимо ежедневно мыть.</a:t>
            </a:r>
            <a:br>
              <a:rPr lang="ru-RU" b="1" dirty="0">
                <a:solidFill>
                  <a:srgbClr val="000000"/>
                </a:solidFill>
                <a:latin typeface="Times New Roman"/>
                <a:ea typeface="Calibri"/>
                <a:cs typeface="Times New Roman"/>
              </a:rPr>
            </a:br>
            <a:endParaRPr lang="ru-RU" sz="1400" b="1" dirty="0">
              <a:ea typeface="Calibri"/>
              <a:cs typeface="Times New Roman"/>
            </a:endParaRPr>
          </a:p>
        </p:txBody>
      </p:sp>
    </p:spTree>
    <p:extLst>
      <p:ext uri="{BB962C8B-B14F-4D97-AF65-F5344CB8AC3E}">
        <p14:creationId xmlns:p14="http://schemas.microsoft.com/office/powerpoint/2010/main" val="716302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cdn.wallpapersafari.com/83/28/Foif0n.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с двумя скругленными противолежащими углами 3"/>
          <p:cNvSpPr/>
          <p:nvPr/>
        </p:nvSpPr>
        <p:spPr>
          <a:xfrm>
            <a:off x="827584" y="705394"/>
            <a:ext cx="7632848" cy="5531918"/>
          </a:xfrm>
          <a:prstGeom prst="round2DiagRect">
            <a:avLst/>
          </a:prstGeom>
          <a:solidFill>
            <a:srgbClr val="FFA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rgbClr val="000000"/>
                </a:solidFill>
                <a:latin typeface="Times New Roman"/>
                <a:ea typeface="Calibri"/>
              </a:rPr>
              <a:t>Организуя игровую деятельность детей в течение дня, следует учитывать погоду. В жаркую погоду дети должны играть в более спокойные игры. Проводить их нужно в затененных местах участка.  В это время хороши игры с водой, пускание мыльных пузырей, настольные игры. В пасмурные дни должно быть больше подвижных спортивных игр. Важно вызывать интерес детей ко всем видам игр, так как разнообразие игр и их разумное сочетание способствуют разностороннему развитию.</a:t>
            </a:r>
            <a:br>
              <a:rPr lang="ru-RU" sz="2000" b="1" dirty="0">
                <a:solidFill>
                  <a:srgbClr val="000000"/>
                </a:solidFill>
                <a:latin typeface="Times New Roman"/>
                <a:ea typeface="Calibri"/>
              </a:rPr>
            </a:br>
            <a:r>
              <a:rPr lang="ru-RU" sz="2000" b="1" dirty="0">
                <a:solidFill>
                  <a:srgbClr val="000000"/>
                </a:solidFill>
                <a:latin typeface="Times New Roman"/>
                <a:ea typeface="Calibri"/>
              </a:rPr>
              <a:t>В течение всего лета  дети с удовольствием принимают участие в предлагаемых взрослым подвижных играх, которые несут в себе огромный эмоциональный потенциал и укрепляют здоровье малышей.</a:t>
            </a:r>
            <a:br>
              <a:rPr lang="ru-RU" sz="2000" b="1" dirty="0">
                <a:solidFill>
                  <a:srgbClr val="000000"/>
                </a:solidFill>
                <a:latin typeface="Times New Roman"/>
                <a:ea typeface="Calibri"/>
              </a:rPr>
            </a:br>
            <a:endParaRPr lang="ru-RU" sz="2000" b="1" dirty="0"/>
          </a:p>
        </p:txBody>
      </p:sp>
    </p:spTree>
    <p:extLst>
      <p:ext uri="{BB962C8B-B14F-4D97-AF65-F5344CB8AC3E}">
        <p14:creationId xmlns:p14="http://schemas.microsoft.com/office/powerpoint/2010/main" val="433930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с двумя скругленными соседними углами 5"/>
          <p:cNvSpPr/>
          <p:nvPr/>
        </p:nvSpPr>
        <p:spPr>
          <a:xfrm>
            <a:off x="2540116" y="548680"/>
            <a:ext cx="4392488" cy="711154"/>
          </a:xfrm>
          <a:prstGeom prst="round2SameRect">
            <a:avLst/>
          </a:prstGeom>
          <a:solidFill>
            <a:srgbClr val="10C5F0"/>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ТРУДОВАЯ ДЕЯТЕЛЬНОСТЬ</a:t>
            </a:r>
            <a:endParaRPr lang="ru-RU" b="1" dirty="0">
              <a:solidFill>
                <a:schemeClr val="tx1"/>
              </a:solidFill>
            </a:endParaRPr>
          </a:p>
        </p:txBody>
      </p:sp>
      <p:sp>
        <p:nvSpPr>
          <p:cNvPr id="8" name="Прямоугольник с двумя скругленными соседними углами 7"/>
          <p:cNvSpPr/>
          <p:nvPr/>
        </p:nvSpPr>
        <p:spPr>
          <a:xfrm>
            <a:off x="883932" y="1484784"/>
            <a:ext cx="7704856" cy="4896544"/>
          </a:xfrm>
          <a:prstGeom prst="round2SameRect">
            <a:avLst/>
          </a:prstGeom>
          <a:solidFill>
            <a:srgbClr val="10C5F0"/>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endParaRPr lang="ru-RU" b="1" dirty="0" smtClean="0">
              <a:solidFill>
                <a:srgbClr val="000000"/>
              </a:solidFill>
              <a:latin typeface="Times New Roman" pitchFamily="18" charset="0"/>
              <a:ea typeface="Calibri"/>
              <a:cs typeface="Times New Roman" pitchFamily="18" charset="0"/>
            </a:endParaRPr>
          </a:p>
          <a:p>
            <a:pPr>
              <a:lnSpc>
                <a:spcPct val="115000"/>
              </a:lnSpc>
              <a:spcAft>
                <a:spcPts val="0"/>
              </a:spcAft>
            </a:pPr>
            <a:r>
              <a:rPr lang="ru-RU" sz="2000" b="1" dirty="0" smtClean="0">
                <a:solidFill>
                  <a:srgbClr val="000000"/>
                </a:solidFill>
                <a:latin typeface="Times New Roman" pitchFamily="18" charset="0"/>
                <a:ea typeface="Calibri"/>
                <a:cs typeface="Times New Roman" pitchFamily="18" charset="0"/>
              </a:rPr>
              <a:t>В летний период </a:t>
            </a:r>
            <a:r>
              <a:rPr lang="ru-RU" sz="2000" b="1" dirty="0">
                <a:solidFill>
                  <a:srgbClr val="000000"/>
                </a:solidFill>
                <a:latin typeface="Times New Roman" pitchFamily="18" charset="0"/>
                <a:ea typeface="Calibri"/>
                <a:cs typeface="Times New Roman" pitchFamily="18" charset="0"/>
              </a:rPr>
              <a:t>детям предлагают выполнять трудовые действия разной мотивации: </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-помощь взрослому (поможем дворнику полить цветник) </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-забота о каком-либо живом существе (покормим птиц, кроликов)</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-сооружение построек с целью развертывания сказочных сюжетов (по сказке «Теремок» и т. д.)</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-украшение участка (красивые флажки, цветы и т.д.) </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-работа на огороде (полив, прополка, рыхление)</a:t>
            </a:r>
            <a:br>
              <a:rPr lang="ru-RU" sz="2000" b="1" dirty="0">
                <a:solidFill>
                  <a:srgbClr val="000000"/>
                </a:solidFill>
                <a:latin typeface="Times New Roman" pitchFamily="18" charset="0"/>
                <a:ea typeface="Calibri"/>
                <a:cs typeface="Times New Roman" pitchFamily="18" charset="0"/>
              </a:rPr>
            </a:br>
            <a:r>
              <a:rPr lang="ru-RU" sz="2000" b="1" dirty="0">
                <a:solidFill>
                  <a:srgbClr val="000000"/>
                </a:solidFill>
                <a:latin typeface="Times New Roman" pitchFamily="18" charset="0"/>
                <a:ea typeface="Calibri"/>
                <a:cs typeface="Times New Roman" pitchFamily="18" charset="0"/>
              </a:rPr>
              <a:t>-работа в цветниках (полив, прополка, рыхление, сбор семян)</a:t>
            </a:r>
            <a:br>
              <a:rPr lang="ru-RU" sz="2000" b="1" dirty="0">
                <a:solidFill>
                  <a:srgbClr val="000000"/>
                </a:solidFill>
                <a:latin typeface="Times New Roman" pitchFamily="18" charset="0"/>
                <a:ea typeface="Calibri"/>
                <a:cs typeface="Times New Roman" pitchFamily="18" charset="0"/>
              </a:rPr>
            </a:br>
            <a:r>
              <a:rPr lang="ru-RU" sz="2000" dirty="0">
                <a:solidFill>
                  <a:srgbClr val="000000"/>
                </a:solidFill>
                <a:latin typeface="Times New Roman"/>
                <a:ea typeface="Calibri"/>
                <a:cs typeface="Times New Roman"/>
              </a:rPr>
              <a:t> </a:t>
            </a:r>
            <a:endParaRPr lang="ru-RU" sz="2000" dirty="0">
              <a:ea typeface="Calibri"/>
              <a:cs typeface="Times New Roman"/>
            </a:endParaRPr>
          </a:p>
          <a:p>
            <a:pPr>
              <a:lnSpc>
                <a:spcPct val="115000"/>
              </a:lnSpc>
              <a:spcAft>
                <a:spcPts val="0"/>
              </a:spcAft>
            </a:pPr>
            <a:r>
              <a:rPr lang="ru-RU" dirty="0">
                <a:solidFill>
                  <a:srgbClr val="000000"/>
                </a:solidFill>
                <a:latin typeface="Times New Roman"/>
                <a:ea typeface="Calibri"/>
                <a:cs typeface="Times New Roman"/>
              </a:rPr>
              <a:t> </a:t>
            </a:r>
            <a:endParaRPr lang="ru-RU" sz="1400" dirty="0">
              <a:ea typeface="Calibri"/>
              <a:cs typeface="Times New Roman"/>
            </a:endParaRPr>
          </a:p>
        </p:txBody>
      </p:sp>
    </p:spTree>
    <p:extLst>
      <p:ext uri="{BB962C8B-B14F-4D97-AF65-F5344CB8AC3E}">
        <p14:creationId xmlns:p14="http://schemas.microsoft.com/office/powerpoint/2010/main" val="1446736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с двумя скругленными соседними углами 3"/>
          <p:cNvSpPr/>
          <p:nvPr/>
        </p:nvSpPr>
        <p:spPr>
          <a:xfrm>
            <a:off x="700724" y="1196752"/>
            <a:ext cx="7920880" cy="5184576"/>
          </a:xfrm>
          <a:prstGeom prst="round2SameRect">
            <a:avLst/>
          </a:prstGeom>
          <a:solidFill>
            <a:srgbClr val="66FF6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endParaRPr lang="ru-RU" dirty="0" smtClean="0">
              <a:solidFill>
                <a:srgbClr val="000000"/>
              </a:solidFill>
              <a:latin typeface="Times New Roman"/>
              <a:ea typeface="Calibri"/>
              <a:cs typeface="Times New Roman"/>
            </a:endParaRPr>
          </a:p>
          <a:p>
            <a:pPr lvl="0">
              <a:lnSpc>
                <a:spcPct val="115000"/>
              </a:lnSpc>
            </a:pPr>
            <a:r>
              <a:rPr lang="ru-RU" b="1" dirty="0" smtClean="0">
                <a:solidFill>
                  <a:srgbClr val="000000"/>
                </a:solidFill>
                <a:latin typeface="Times New Roman" pitchFamily="18" charset="0"/>
                <a:ea typeface="Calibri"/>
                <a:cs typeface="Times New Roman" pitchFamily="18" charset="0"/>
              </a:rPr>
              <a:t>                             </a:t>
            </a:r>
            <a:endParaRPr lang="ru-RU" sz="2000" b="1" dirty="0" smtClean="0">
              <a:solidFill>
                <a:srgbClr val="000000"/>
              </a:solidFill>
              <a:latin typeface="Times New Roman" pitchFamily="18" charset="0"/>
              <a:ea typeface="Calibri"/>
              <a:cs typeface="Times New Roman" pitchFamily="18" charset="0"/>
            </a:endParaRPr>
          </a:p>
          <a:p>
            <a:pPr lvl="0">
              <a:lnSpc>
                <a:spcPct val="115000"/>
              </a:lnSpc>
            </a:pPr>
            <a:r>
              <a:rPr lang="ru-RU" sz="2400" b="1" dirty="0" smtClean="0">
                <a:solidFill>
                  <a:srgbClr val="000000"/>
                </a:solidFill>
                <a:latin typeface="Times New Roman" pitchFamily="18" charset="0"/>
                <a:ea typeface="Calibri"/>
                <a:cs typeface="Times New Roman" pitchFamily="18" charset="0"/>
              </a:rPr>
              <a:t>Воспитателям также важно донести до родителей информацию о широких возможностях провести лето с ребенком интересно и полезно, при этом сохранив его здоровье и оставив яркие впечатления от прошедшего отдыха. </a:t>
            </a:r>
            <a:endParaRPr lang="ru-RU" sz="2400" b="1" dirty="0" smtClean="0">
              <a:solidFill>
                <a:prstClr val="white"/>
              </a:solidFill>
              <a:latin typeface="Times New Roman" pitchFamily="18" charset="0"/>
              <a:ea typeface="Calibri"/>
              <a:cs typeface="Times New Roman" pitchFamily="18" charset="0"/>
            </a:endParaRPr>
          </a:p>
          <a:p>
            <a:pPr>
              <a:lnSpc>
                <a:spcPct val="115000"/>
              </a:lnSpc>
              <a:spcAft>
                <a:spcPts val="0"/>
              </a:spcAft>
            </a:pPr>
            <a:r>
              <a:rPr lang="ru-RU" sz="2400" b="1" dirty="0" smtClean="0">
                <a:solidFill>
                  <a:srgbClr val="000000"/>
                </a:solidFill>
                <a:latin typeface="Times New Roman" pitchFamily="18" charset="0"/>
                <a:ea typeface="Calibri"/>
                <a:cs typeface="Times New Roman" pitchFamily="18" charset="0"/>
              </a:rPr>
              <a:t>Беседуя с родителями воспитанников, необходимо показать, что лето – это подходящее время для развития и воспитания детей и важно не упустить те возможности, которое оно предоставляет. Разнообразная деятельность и новые впечатления ждут ребенка и в родном городе, и за его чертой, и в зарубежных поездках.  </a:t>
            </a:r>
            <a:endParaRPr lang="ru-RU" sz="2400" b="1" dirty="0" smtClean="0">
              <a:latin typeface="Times New Roman" pitchFamily="18" charset="0"/>
              <a:ea typeface="Calibri"/>
              <a:cs typeface="Times New Roman" pitchFamily="18" charset="0"/>
            </a:endParaRPr>
          </a:p>
          <a:p>
            <a:pPr>
              <a:lnSpc>
                <a:spcPct val="115000"/>
              </a:lnSpc>
              <a:spcAft>
                <a:spcPts val="0"/>
              </a:spcAft>
            </a:pPr>
            <a:r>
              <a:rPr lang="ru-RU" dirty="0">
                <a:solidFill>
                  <a:srgbClr val="000000"/>
                </a:solidFill>
                <a:latin typeface="Times New Roman"/>
                <a:ea typeface="Calibri"/>
                <a:cs typeface="Times New Roman"/>
              </a:rPr>
              <a:t> </a:t>
            </a:r>
            <a:endParaRPr lang="ru-RU" sz="1400" dirty="0">
              <a:ea typeface="Calibri"/>
              <a:cs typeface="Times New Roman"/>
            </a:endParaRPr>
          </a:p>
          <a:p>
            <a:pPr>
              <a:lnSpc>
                <a:spcPct val="115000"/>
              </a:lnSpc>
              <a:spcAft>
                <a:spcPts val="0"/>
              </a:spcAft>
            </a:pPr>
            <a:r>
              <a:rPr lang="ru-RU" dirty="0">
                <a:solidFill>
                  <a:srgbClr val="000000"/>
                </a:solidFill>
                <a:latin typeface="Times New Roman"/>
                <a:ea typeface="Calibri"/>
                <a:cs typeface="Times New Roman"/>
              </a:rPr>
              <a:t> </a:t>
            </a:r>
            <a:endParaRPr lang="ru-RU" sz="1400" dirty="0">
              <a:ea typeface="Calibri"/>
              <a:cs typeface="Times New Roman"/>
            </a:endParaRPr>
          </a:p>
        </p:txBody>
      </p:sp>
      <p:sp>
        <p:nvSpPr>
          <p:cNvPr id="5" name="Прямоугольник с двумя скругленными соседними углами 4"/>
          <p:cNvSpPr/>
          <p:nvPr/>
        </p:nvSpPr>
        <p:spPr>
          <a:xfrm>
            <a:off x="2336761" y="332656"/>
            <a:ext cx="4363813" cy="673448"/>
          </a:xfrm>
          <a:prstGeom prst="round2SameRect">
            <a:avLst/>
          </a:prstGeom>
          <a:solidFill>
            <a:srgbClr val="66FF6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u="sng" dirty="0" smtClean="0">
                <a:solidFill>
                  <a:schemeClr val="tx1"/>
                </a:solidFill>
              </a:rPr>
              <a:t>РАБОТА С РОДИТЕЛЯМИ</a:t>
            </a:r>
            <a:endParaRPr lang="ru-RU" sz="2400" b="1" u="sng" dirty="0">
              <a:solidFill>
                <a:schemeClr val="tx1"/>
              </a:solidFill>
            </a:endParaRPr>
          </a:p>
        </p:txBody>
      </p:sp>
    </p:spTree>
    <p:extLst>
      <p:ext uri="{BB962C8B-B14F-4D97-AF65-F5344CB8AC3E}">
        <p14:creationId xmlns:p14="http://schemas.microsoft.com/office/powerpoint/2010/main" val="396106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с двумя скругленными соседними углами 4"/>
          <p:cNvSpPr/>
          <p:nvPr/>
        </p:nvSpPr>
        <p:spPr>
          <a:xfrm>
            <a:off x="755576" y="836712"/>
            <a:ext cx="7776864" cy="5184576"/>
          </a:xfrm>
          <a:prstGeom prst="round2SameRect">
            <a:avLst/>
          </a:prstGeom>
          <a:solidFill>
            <a:srgbClr val="66FF6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pPr>
            <a:r>
              <a:rPr lang="ru-RU" sz="2000" b="1" dirty="0">
                <a:solidFill>
                  <a:srgbClr val="000000"/>
                </a:solidFill>
                <a:latin typeface="Times New Roman"/>
                <a:ea typeface="Calibri"/>
                <a:cs typeface="Times New Roman"/>
              </a:rPr>
              <a:t>Поэтому необходимо подготовить родителей к активному познавательному совместному отдыху с детьми, в процессе которого так важно замечать необычное в простом.  При этом нужно не только увидеть интересное явление, но и суметь объяснить его ребёнку, сохранить в памяти малыша на всю жизнь, как яркое  воспоминание  детства.</a:t>
            </a:r>
            <a:br>
              <a:rPr lang="ru-RU" sz="2000" b="1" dirty="0">
                <a:solidFill>
                  <a:srgbClr val="000000"/>
                </a:solidFill>
                <a:latin typeface="Times New Roman"/>
                <a:ea typeface="Calibri"/>
                <a:cs typeface="Times New Roman"/>
              </a:rPr>
            </a:br>
            <a:r>
              <a:rPr lang="ru-RU" sz="2000" b="1" dirty="0">
                <a:solidFill>
                  <a:srgbClr val="000000"/>
                </a:solidFill>
                <a:latin typeface="Times New Roman"/>
                <a:ea typeface="Calibri"/>
                <a:cs typeface="Times New Roman"/>
              </a:rPr>
              <a:t>Данные формы работы позволяют формировать у детей навыки поведения на природе, развивать способности удивляться и удивлять, воспитывать заинтересованное и бережное отношение к окружающей среде, знакомить с достопримечательностями родного города.</a:t>
            </a:r>
            <a:endParaRPr lang="ru-RU" sz="2000" b="1" dirty="0">
              <a:solidFill>
                <a:prstClr val="white"/>
              </a:solidFill>
              <a:ea typeface="Calibri"/>
              <a:cs typeface="Times New Roman"/>
            </a:endParaRPr>
          </a:p>
        </p:txBody>
      </p:sp>
    </p:spTree>
    <p:extLst>
      <p:ext uri="{BB962C8B-B14F-4D97-AF65-F5344CB8AC3E}">
        <p14:creationId xmlns:p14="http://schemas.microsoft.com/office/powerpoint/2010/main" val="2417412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dn.wallpapersafari.com/83/28/Foif0n.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с двумя вырезанными противолежащими углами 5"/>
          <p:cNvSpPr/>
          <p:nvPr/>
        </p:nvSpPr>
        <p:spPr>
          <a:xfrm>
            <a:off x="643944" y="404664"/>
            <a:ext cx="7888496" cy="5996136"/>
          </a:xfrm>
          <a:prstGeom prst="snip2DiagRect">
            <a:avLst/>
          </a:prstGeom>
          <a:solidFill>
            <a:srgbClr val="FF99F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95250">
              <a:lnSpc>
                <a:spcPct val="115000"/>
              </a:lnSpc>
              <a:spcAft>
                <a:spcPts val="0"/>
              </a:spcAft>
            </a:pPr>
            <a:r>
              <a:rPr lang="ru-RU" b="1" dirty="0" smtClean="0">
                <a:solidFill>
                  <a:srgbClr val="000000"/>
                </a:solidFill>
                <a:latin typeface="Times New Roman"/>
                <a:ea typeface="Calibri"/>
                <a:cs typeface="Times New Roman"/>
              </a:rPr>
              <a:t>             </a:t>
            </a:r>
            <a:r>
              <a:rPr lang="ru-RU" b="1" u="sng" dirty="0" smtClean="0">
                <a:solidFill>
                  <a:srgbClr val="000000"/>
                </a:solidFill>
                <a:latin typeface="Times New Roman"/>
                <a:ea typeface="Calibri"/>
                <a:cs typeface="Times New Roman"/>
              </a:rPr>
              <a:t>МЕТОДИЧЕСКОЕ </a:t>
            </a:r>
            <a:r>
              <a:rPr lang="ru-RU" b="1" u="sng" dirty="0">
                <a:solidFill>
                  <a:srgbClr val="000000"/>
                </a:solidFill>
                <a:latin typeface="Times New Roman"/>
                <a:ea typeface="Calibri"/>
                <a:cs typeface="Times New Roman"/>
              </a:rPr>
              <a:t>СОПРОВОЖДЕНИЕ</a:t>
            </a:r>
            <a:r>
              <a:rPr lang="ru-RU" b="1" dirty="0">
                <a:solidFill>
                  <a:srgbClr val="000000"/>
                </a:solidFill>
                <a:latin typeface="Times New Roman"/>
                <a:ea typeface="Calibri"/>
                <a:cs typeface="Times New Roman"/>
              </a:rPr>
              <a:t/>
            </a:r>
            <a:br>
              <a:rPr lang="ru-RU" b="1" dirty="0">
                <a:solidFill>
                  <a:srgbClr val="000000"/>
                </a:solidFill>
                <a:latin typeface="Times New Roman"/>
                <a:ea typeface="Calibri"/>
                <a:cs typeface="Times New Roman"/>
              </a:rPr>
            </a:br>
            <a:r>
              <a:rPr lang="ru-RU" b="1" dirty="0">
                <a:solidFill>
                  <a:srgbClr val="000000"/>
                </a:solidFill>
                <a:latin typeface="Times New Roman"/>
                <a:ea typeface="Calibri"/>
                <a:cs typeface="Times New Roman"/>
              </a:rPr>
              <a:t>С.Н. Николаева «Экологическое воспитание младших дошкольников»</a:t>
            </a:r>
            <a:br>
              <a:rPr lang="ru-RU" b="1" dirty="0">
                <a:solidFill>
                  <a:srgbClr val="000000"/>
                </a:solidFill>
                <a:latin typeface="Times New Roman"/>
                <a:ea typeface="Calibri"/>
                <a:cs typeface="Times New Roman"/>
              </a:rPr>
            </a:br>
            <a:r>
              <a:rPr lang="ru-RU" b="1" dirty="0">
                <a:solidFill>
                  <a:srgbClr val="000000"/>
                </a:solidFill>
                <a:latin typeface="Times New Roman"/>
                <a:ea typeface="Calibri"/>
                <a:cs typeface="Times New Roman"/>
              </a:rPr>
              <a:t>С.Н. Николаева «Методика экологического воспитания в детском саду»</a:t>
            </a:r>
            <a:endParaRPr lang="ru-RU" sz="1600" dirty="0">
              <a:ea typeface="Calibri"/>
              <a:cs typeface="Times New Roman"/>
            </a:endParaRPr>
          </a:p>
          <a:p>
            <a:pPr>
              <a:lnSpc>
                <a:spcPct val="115000"/>
              </a:lnSpc>
              <a:spcAft>
                <a:spcPts val="0"/>
              </a:spcAft>
            </a:pPr>
            <a:r>
              <a:rPr lang="ru-RU" b="1" dirty="0">
                <a:solidFill>
                  <a:srgbClr val="000000"/>
                </a:solidFill>
                <a:latin typeface="Times New Roman"/>
                <a:ea typeface="Calibri"/>
                <a:cs typeface="Times New Roman"/>
              </a:rPr>
              <a:t>А. И. Иванова «Методика организации экологических наблюдений и экспериментов в детском саду».</a:t>
            </a:r>
            <a:br>
              <a:rPr lang="ru-RU" b="1" dirty="0">
                <a:solidFill>
                  <a:srgbClr val="000000"/>
                </a:solidFill>
                <a:latin typeface="Times New Roman"/>
                <a:ea typeface="Calibri"/>
                <a:cs typeface="Times New Roman"/>
              </a:rPr>
            </a:br>
            <a:r>
              <a:rPr lang="ru-RU" b="1" dirty="0">
                <a:solidFill>
                  <a:srgbClr val="000000"/>
                </a:solidFill>
                <a:latin typeface="Times New Roman"/>
                <a:ea typeface="Calibri"/>
                <a:cs typeface="Times New Roman"/>
              </a:rPr>
              <a:t>С.Н. Николаева «Сюжетные игры в экологическом воспитании дошкольников</a:t>
            </a:r>
            <a:br>
              <a:rPr lang="ru-RU" b="1" dirty="0">
                <a:solidFill>
                  <a:srgbClr val="000000"/>
                </a:solidFill>
                <a:latin typeface="Times New Roman"/>
                <a:ea typeface="Calibri"/>
                <a:cs typeface="Times New Roman"/>
              </a:rPr>
            </a:br>
            <a:r>
              <a:rPr lang="ru-RU" b="1" dirty="0">
                <a:solidFill>
                  <a:srgbClr val="000000"/>
                </a:solidFill>
                <a:latin typeface="Times New Roman"/>
                <a:ea typeface="Calibri"/>
                <a:cs typeface="Times New Roman"/>
              </a:rPr>
              <a:t>О.В. </a:t>
            </a:r>
            <a:r>
              <a:rPr lang="ru-RU" b="1" dirty="0" err="1">
                <a:solidFill>
                  <a:srgbClr val="000000"/>
                </a:solidFill>
                <a:latin typeface="Times New Roman"/>
                <a:ea typeface="Calibri"/>
                <a:cs typeface="Times New Roman"/>
              </a:rPr>
              <a:t>Дыбина</a:t>
            </a:r>
            <a:r>
              <a:rPr lang="ru-RU" b="1" dirty="0">
                <a:solidFill>
                  <a:srgbClr val="000000"/>
                </a:solidFill>
                <a:latin typeface="Times New Roman"/>
                <a:ea typeface="Calibri"/>
                <a:cs typeface="Times New Roman"/>
              </a:rPr>
              <a:t> «Неизведанное рядом. Занимательные опыты и эксперименты для дошкольников»</a:t>
            </a:r>
            <a:br>
              <a:rPr lang="ru-RU" b="1" dirty="0">
                <a:solidFill>
                  <a:srgbClr val="000000"/>
                </a:solidFill>
                <a:latin typeface="Times New Roman"/>
                <a:ea typeface="Calibri"/>
                <a:cs typeface="Times New Roman"/>
              </a:rPr>
            </a:br>
            <a:r>
              <a:rPr lang="ru-RU" b="1" dirty="0">
                <a:solidFill>
                  <a:srgbClr val="000000"/>
                </a:solidFill>
                <a:latin typeface="Times New Roman"/>
                <a:ea typeface="Calibri"/>
                <a:cs typeface="Times New Roman"/>
              </a:rPr>
              <a:t>А.Н. Бондаренко «Дидактические игры в детском саду»</a:t>
            </a:r>
            <a:br>
              <a:rPr lang="ru-RU" b="1" dirty="0">
                <a:solidFill>
                  <a:srgbClr val="000000"/>
                </a:solidFill>
                <a:latin typeface="Times New Roman"/>
                <a:ea typeface="Calibri"/>
                <a:cs typeface="Times New Roman"/>
              </a:rPr>
            </a:br>
            <a:r>
              <a:rPr lang="ru-RU" b="1" dirty="0">
                <a:solidFill>
                  <a:srgbClr val="000000"/>
                </a:solidFill>
                <a:latin typeface="Times New Roman"/>
                <a:ea typeface="Calibri"/>
                <a:cs typeface="Times New Roman"/>
              </a:rPr>
              <a:t>Л.А. Каменева «Как знакомить дошкольников с природой»</a:t>
            </a:r>
            <a:endParaRPr lang="ru-RU" sz="1600" dirty="0">
              <a:ea typeface="Calibri"/>
              <a:cs typeface="Times New Roman"/>
            </a:endParaRPr>
          </a:p>
          <a:p>
            <a:pPr indent="95250">
              <a:lnSpc>
                <a:spcPct val="115000"/>
              </a:lnSpc>
              <a:spcAft>
                <a:spcPts val="0"/>
              </a:spcAft>
            </a:pPr>
            <a:r>
              <a:rPr lang="ru-RU" b="1" dirty="0">
                <a:solidFill>
                  <a:srgbClr val="000000"/>
                </a:solidFill>
                <a:latin typeface="Times New Roman"/>
                <a:ea typeface="Calibri"/>
                <a:cs typeface="Times New Roman"/>
              </a:rPr>
              <a:t> </a:t>
            </a:r>
            <a:endParaRPr lang="ru-RU" sz="1600" dirty="0">
              <a:ea typeface="Calibri"/>
              <a:cs typeface="Times New Roman"/>
            </a:endParaRPr>
          </a:p>
        </p:txBody>
      </p:sp>
    </p:spTree>
    <p:extLst>
      <p:ext uri="{BB962C8B-B14F-4D97-AF65-F5344CB8AC3E}">
        <p14:creationId xmlns:p14="http://schemas.microsoft.com/office/powerpoint/2010/main" val="332172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Овал 3"/>
          <p:cNvSpPr/>
          <p:nvPr/>
        </p:nvSpPr>
        <p:spPr>
          <a:xfrm>
            <a:off x="1347664" y="113233"/>
            <a:ext cx="6552728" cy="1378232"/>
          </a:xfrm>
          <a:prstGeom prst="ellipse">
            <a:avLst/>
          </a:prstGeom>
          <a:solidFill>
            <a:srgbClr val="F3ABD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b="1" dirty="0" smtClean="0">
                <a:solidFill>
                  <a:srgbClr val="000000"/>
                </a:solidFill>
                <a:latin typeface="Times New Roman"/>
                <a:ea typeface="Times New Roman"/>
              </a:rPr>
              <a:t>Формирование экологической воспитанности дошкольника </a:t>
            </a:r>
            <a:r>
              <a:rPr lang="ru-RU" b="1" dirty="0">
                <a:solidFill>
                  <a:srgbClr val="000000"/>
                </a:solidFill>
                <a:latin typeface="Times New Roman"/>
                <a:ea typeface="Times New Roman"/>
              </a:rPr>
              <a:t>предполагает </a:t>
            </a:r>
            <a:r>
              <a:rPr lang="ru-RU" b="1" dirty="0" smtClean="0">
                <a:solidFill>
                  <a:srgbClr val="000000"/>
                </a:solidFill>
                <a:latin typeface="Times New Roman"/>
                <a:ea typeface="Times New Roman"/>
              </a:rPr>
              <a:t>решение  </a:t>
            </a:r>
          </a:p>
          <a:p>
            <a:pPr lvl="0" algn="ctr"/>
            <a:r>
              <a:rPr lang="ru-RU" b="1" dirty="0" smtClean="0">
                <a:solidFill>
                  <a:srgbClr val="000000"/>
                </a:solidFill>
                <a:latin typeface="Times New Roman"/>
                <a:ea typeface="Times New Roman"/>
              </a:rPr>
              <a:t>                 следующих задач:</a:t>
            </a:r>
            <a:endParaRPr lang="ru-RU" sz="1600" b="1" dirty="0">
              <a:solidFill>
                <a:prstClr val="black"/>
              </a:solidFill>
              <a:latin typeface="Times New Roman"/>
              <a:ea typeface="Times New Roman"/>
            </a:endParaRPr>
          </a:p>
        </p:txBody>
      </p:sp>
      <p:sp>
        <p:nvSpPr>
          <p:cNvPr id="5" name="Овал 4"/>
          <p:cNvSpPr/>
          <p:nvPr/>
        </p:nvSpPr>
        <p:spPr>
          <a:xfrm>
            <a:off x="400150" y="1772815"/>
            <a:ext cx="2592288" cy="1857355"/>
          </a:xfrm>
          <a:prstGeom prst="ellipse">
            <a:avLst/>
          </a:prstGeom>
          <a:solidFill>
            <a:srgbClr val="F3ABD6"/>
          </a:solidFill>
          <a:ln>
            <a:solidFill>
              <a:srgbClr val="0070C0"/>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tabLst>
                <a:tab pos="457200" algn="l"/>
              </a:tabLst>
            </a:pPr>
            <a:r>
              <a:rPr lang="ru-RU" b="1" dirty="0">
                <a:solidFill>
                  <a:srgbClr val="000000"/>
                </a:solidFill>
                <a:latin typeface="Times New Roman"/>
                <a:ea typeface="Times New Roman"/>
                <a:cs typeface="Times New Roman"/>
              </a:rPr>
              <a:t>Расширять представления о растительном и животном </a:t>
            </a:r>
            <a:r>
              <a:rPr lang="ru-RU" b="1" dirty="0" smtClean="0">
                <a:solidFill>
                  <a:srgbClr val="000000"/>
                </a:solidFill>
                <a:latin typeface="Times New Roman"/>
                <a:ea typeface="Times New Roman"/>
                <a:cs typeface="Times New Roman"/>
              </a:rPr>
              <a:t>мире</a:t>
            </a:r>
            <a:endParaRPr lang="ru-RU" sz="1600" b="1" dirty="0">
              <a:solidFill>
                <a:prstClr val="black"/>
              </a:solidFill>
              <a:latin typeface="Times New Roman"/>
              <a:ea typeface="Times New Roman"/>
              <a:cs typeface="Times New Roman"/>
            </a:endParaRPr>
          </a:p>
        </p:txBody>
      </p:sp>
      <p:sp>
        <p:nvSpPr>
          <p:cNvPr id="13" name="Овал 12"/>
          <p:cNvSpPr/>
          <p:nvPr/>
        </p:nvSpPr>
        <p:spPr>
          <a:xfrm>
            <a:off x="3247844" y="1780657"/>
            <a:ext cx="2720320" cy="1872209"/>
          </a:xfrm>
          <a:prstGeom prst="ellipse">
            <a:avLst/>
          </a:prstGeom>
          <a:solidFill>
            <a:srgbClr val="F3ABD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0000"/>
                </a:solidFill>
                <a:latin typeface="Times New Roman"/>
                <a:ea typeface="Times New Roman"/>
                <a:cs typeface="Times New Roman"/>
              </a:rPr>
              <a:t> </a:t>
            </a:r>
            <a:r>
              <a:rPr lang="ru-RU" sz="1200" b="1" dirty="0" smtClean="0">
                <a:solidFill>
                  <a:srgbClr val="000000"/>
                </a:solidFill>
                <a:latin typeface="Times New Roman"/>
                <a:ea typeface="Times New Roman"/>
                <a:cs typeface="Times New Roman"/>
              </a:rPr>
              <a:t>Развивать умение</a:t>
            </a:r>
          </a:p>
          <a:p>
            <a:pPr algn="ctr"/>
            <a:r>
              <a:rPr lang="ru-RU" sz="1200" b="1" dirty="0" smtClean="0">
                <a:solidFill>
                  <a:srgbClr val="000000"/>
                </a:solidFill>
                <a:latin typeface="Times New Roman"/>
                <a:ea typeface="Times New Roman"/>
                <a:cs typeface="Times New Roman"/>
              </a:rPr>
              <a:t>наблюдать</a:t>
            </a:r>
            <a:r>
              <a:rPr lang="ru-RU" sz="1200" b="1" dirty="0">
                <a:solidFill>
                  <a:srgbClr val="000000"/>
                </a:solidFill>
                <a:latin typeface="Times New Roman"/>
                <a:ea typeface="Times New Roman"/>
                <a:cs typeface="Times New Roman"/>
              </a:rPr>
              <a:t>, </a:t>
            </a:r>
            <a:r>
              <a:rPr lang="ru-RU" sz="1200" b="1" dirty="0" smtClean="0">
                <a:solidFill>
                  <a:srgbClr val="000000"/>
                </a:solidFill>
                <a:latin typeface="Times New Roman"/>
                <a:ea typeface="Times New Roman"/>
                <a:cs typeface="Times New Roman"/>
              </a:rPr>
              <a:t>анализировать,</a:t>
            </a:r>
          </a:p>
          <a:p>
            <a:pPr algn="ctr"/>
            <a:r>
              <a:rPr lang="ru-RU" sz="1200" b="1" dirty="0" smtClean="0">
                <a:solidFill>
                  <a:srgbClr val="000000"/>
                </a:solidFill>
                <a:latin typeface="Times New Roman"/>
                <a:ea typeface="Times New Roman"/>
                <a:cs typeface="Times New Roman"/>
              </a:rPr>
              <a:t>сравнивать</a:t>
            </a:r>
            <a:r>
              <a:rPr lang="ru-RU" sz="1200" b="1" dirty="0">
                <a:solidFill>
                  <a:srgbClr val="000000"/>
                </a:solidFill>
                <a:latin typeface="Times New Roman"/>
                <a:ea typeface="Times New Roman"/>
                <a:cs typeface="Times New Roman"/>
              </a:rPr>
              <a:t>, выделять </a:t>
            </a:r>
            <a:r>
              <a:rPr lang="ru-RU" sz="1200" b="1" dirty="0" smtClean="0">
                <a:solidFill>
                  <a:srgbClr val="000000"/>
                </a:solidFill>
                <a:latin typeface="Times New Roman"/>
                <a:ea typeface="Times New Roman"/>
                <a:cs typeface="Times New Roman"/>
              </a:rPr>
              <a:t>характерные,</a:t>
            </a:r>
          </a:p>
          <a:p>
            <a:pPr algn="ctr"/>
            <a:r>
              <a:rPr lang="ru-RU" sz="1200" b="1" dirty="0" smtClean="0">
                <a:solidFill>
                  <a:srgbClr val="000000"/>
                </a:solidFill>
                <a:latin typeface="Times New Roman"/>
                <a:ea typeface="Times New Roman"/>
                <a:cs typeface="Times New Roman"/>
              </a:rPr>
              <a:t>существенные</a:t>
            </a:r>
          </a:p>
          <a:p>
            <a:pPr algn="ctr"/>
            <a:r>
              <a:rPr lang="ru-RU" sz="1200" b="1" dirty="0" smtClean="0">
                <a:solidFill>
                  <a:srgbClr val="000000"/>
                </a:solidFill>
                <a:latin typeface="Times New Roman"/>
                <a:ea typeface="Times New Roman"/>
                <a:cs typeface="Times New Roman"/>
              </a:rPr>
              <a:t> </a:t>
            </a:r>
            <a:r>
              <a:rPr lang="ru-RU" sz="1200" b="1" dirty="0">
                <a:solidFill>
                  <a:srgbClr val="000000"/>
                </a:solidFill>
                <a:latin typeface="Times New Roman"/>
                <a:ea typeface="Times New Roman"/>
                <a:cs typeface="Times New Roman"/>
              </a:rPr>
              <a:t>признаки явлений природы, делать элементарные </a:t>
            </a:r>
            <a:endParaRPr lang="ru-RU" sz="1200" b="1" dirty="0"/>
          </a:p>
        </p:txBody>
      </p:sp>
      <p:sp>
        <p:nvSpPr>
          <p:cNvPr id="14" name="Овал 13"/>
          <p:cNvSpPr/>
          <p:nvPr/>
        </p:nvSpPr>
        <p:spPr>
          <a:xfrm>
            <a:off x="6304741" y="1772814"/>
            <a:ext cx="2548830" cy="1872210"/>
          </a:xfrm>
          <a:prstGeom prst="ellipse">
            <a:avLst/>
          </a:prstGeom>
          <a:solidFill>
            <a:srgbClr val="F3ABD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457200" algn="l"/>
              </a:tabLst>
            </a:pPr>
            <a:r>
              <a:rPr lang="ru-RU" sz="1400" b="1" dirty="0">
                <a:solidFill>
                  <a:srgbClr val="000000"/>
                </a:solidFill>
                <a:latin typeface="Times New Roman"/>
                <a:ea typeface="Times New Roman"/>
                <a:cs typeface="Times New Roman"/>
              </a:rPr>
              <a:t>Уточнять представления детей о взаимосвязи признаков и закономерностей в окружающем </a:t>
            </a:r>
            <a:r>
              <a:rPr lang="ru-RU" sz="1400" b="1" dirty="0" smtClean="0">
                <a:solidFill>
                  <a:srgbClr val="000000"/>
                </a:solidFill>
                <a:latin typeface="Times New Roman"/>
                <a:ea typeface="Times New Roman"/>
                <a:cs typeface="Times New Roman"/>
              </a:rPr>
              <a:t>мире</a:t>
            </a:r>
            <a:endParaRPr lang="ru-RU" sz="1400" b="1" dirty="0">
              <a:solidFill>
                <a:prstClr val="black"/>
              </a:solidFill>
              <a:latin typeface="Times New Roman"/>
              <a:ea typeface="Times New Roman"/>
              <a:cs typeface="Times New Roman"/>
            </a:endParaRPr>
          </a:p>
        </p:txBody>
      </p:sp>
      <p:sp>
        <p:nvSpPr>
          <p:cNvPr id="15" name="Овал 14"/>
          <p:cNvSpPr/>
          <p:nvPr/>
        </p:nvSpPr>
        <p:spPr>
          <a:xfrm>
            <a:off x="1624286" y="4077072"/>
            <a:ext cx="2736304" cy="1872208"/>
          </a:xfrm>
          <a:prstGeom prst="ellipse">
            <a:avLst/>
          </a:prstGeom>
          <a:solidFill>
            <a:srgbClr val="F3ABD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457200" algn="l"/>
              </a:tabLst>
            </a:pPr>
            <a:r>
              <a:rPr lang="ru-RU" dirty="0">
                <a:solidFill>
                  <a:srgbClr val="000000"/>
                </a:solidFill>
                <a:latin typeface="Times New Roman"/>
                <a:ea typeface="Times New Roman"/>
                <a:cs typeface="Times New Roman"/>
              </a:rPr>
              <a:t> </a:t>
            </a:r>
            <a:r>
              <a:rPr lang="ru-RU" sz="1600" b="1" dirty="0">
                <a:solidFill>
                  <a:srgbClr val="000000"/>
                </a:solidFill>
                <a:latin typeface="Times New Roman"/>
                <a:ea typeface="Times New Roman"/>
                <a:cs typeface="Times New Roman"/>
              </a:rPr>
              <a:t>Воспитывать любовь к родному краю и умение правильно вести себя в </a:t>
            </a:r>
            <a:r>
              <a:rPr lang="ru-RU" sz="1600" b="1" dirty="0" smtClean="0">
                <a:solidFill>
                  <a:srgbClr val="000000"/>
                </a:solidFill>
                <a:latin typeface="Times New Roman"/>
                <a:ea typeface="Times New Roman"/>
                <a:cs typeface="Times New Roman"/>
              </a:rPr>
              <a:t>природе</a:t>
            </a:r>
            <a:endParaRPr lang="ru-RU" sz="1600" b="1" dirty="0">
              <a:solidFill>
                <a:prstClr val="black"/>
              </a:solidFill>
              <a:latin typeface="Times New Roman"/>
              <a:ea typeface="Times New Roman"/>
              <a:cs typeface="Times New Roman"/>
            </a:endParaRPr>
          </a:p>
        </p:txBody>
      </p:sp>
      <p:sp>
        <p:nvSpPr>
          <p:cNvPr id="16" name="Овал 15"/>
          <p:cNvSpPr/>
          <p:nvPr/>
        </p:nvSpPr>
        <p:spPr>
          <a:xfrm>
            <a:off x="5148064" y="4077072"/>
            <a:ext cx="2592288" cy="1872208"/>
          </a:xfrm>
          <a:prstGeom prst="ellipse">
            <a:avLst/>
          </a:prstGeom>
          <a:solidFill>
            <a:srgbClr val="F3ABD6"/>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457200" algn="l"/>
              </a:tabLst>
            </a:pPr>
            <a:r>
              <a:rPr lang="ru-RU" dirty="0">
                <a:solidFill>
                  <a:srgbClr val="000000"/>
                </a:solidFill>
                <a:latin typeface="Times New Roman"/>
                <a:ea typeface="Times New Roman"/>
                <a:cs typeface="Times New Roman"/>
              </a:rPr>
              <a:t> </a:t>
            </a:r>
            <a:r>
              <a:rPr lang="ru-RU" sz="1400" b="1" dirty="0">
                <a:solidFill>
                  <a:srgbClr val="000000"/>
                </a:solidFill>
                <a:latin typeface="Times New Roman"/>
                <a:ea typeface="Times New Roman"/>
                <a:cs typeface="Times New Roman"/>
              </a:rPr>
              <a:t>Учить различать деревья, растения по коре, расположению ветвей, форме листьев, цветам, </a:t>
            </a:r>
            <a:r>
              <a:rPr lang="ru-RU" sz="1400" b="1" dirty="0" smtClean="0">
                <a:solidFill>
                  <a:srgbClr val="000000"/>
                </a:solidFill>
                <a:latin typeface="Times New Roman"/>
                <a:ea typeface="Times New Roman"/>
                <a:cs typeface="Times New Roman"/>
              </a:rPr>
              <a:t>плодам </a:t>
            </a:r>
            <a:endParaRPr lang="ru-RU" sz="1400" b="1" dirty="0">
              <a:solidFill>
                <a:prstClr val="black"/>
              </a:solidFill>
              <a:latin typeface="Times New Roman"/>
              <a:ea typeface="Times New Roman"/>
              <a:cs typeface="Times New Roman"/>
            </a:endParaRPr>
          </a:p>
        </p:txBody>
      </p:sp>
      <p:cxnSp>
        <p:nvCxnSpPr>
          <p:cNvPr id="18" name="Прямая со стрелкой 17"/>
          <p:cNvCxnSpPr>
            <a:stCxn id="4" idx="3"/>
          </p:cNvCxnSpPr>
          <p:nvPr/>
        </p:nvCxnSpPr>
        <p:spPr>
          <a:xfrm flipH="1">
            <a:off x="2067745" y="1289628"/>
            <a:ext cx="239544" cy="479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4" idx="4"/>
            <a:endCxn id="13" idx="0"/>
          </p:cNvCxnSpPr>
          <p:nvPr/>
        </p:nvCxnSpPr>
        <p:spPr>
          <a:xfrm flipH="1">
            <a:off x="4608004" y="1491465"/>
            <a:ext cx="16024" cy="289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4" idx="5"/>
          </p:cNvCxnSpPr>
          <p:nvPr/>
        </p:nvCxnSpPr>
        <p:spPr>
          <a:xfrm>
            <a:off x="6940767" y="1289628"/>
            <a:ext cx="367537" cy="479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6084168" y="1193354"/>
            <a:ext cx="220573" cy="28837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H="1">
            <a:off x="2992438" y="1193354"/>
            <a:ext cx="255406" cy="28837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961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488680" y="332656"/>
            <a:ext cx="8280920" cy="5976664"/>
          </a:xfrm>
          <a:prstGeom prst="roundRect">
            <a:avLst/>
          </a:prstGeom>
          <a:solidFill>
            <a:srgbClr val="57DDE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pPr>
            <a:r>
              <a:rPr lang="ru-RU" sz="2800" b="1" dirty="0" smtClean="0">
                <a:solidFill>
                  <a:prstClr val="black"/>
                </a:solidFill>
                <a:ea typeface="Calibri"/>
                <a:cs typeface="Times New Roman"/>
              </a:rPr>
              <a:t>Для того, чтобы дошколятам было интересно проводить летние месяцы в детском саду, педагог должен использовать различные формы и методы для решения задач по экологическому воспитанию: главное увлечь детей в удивительный мир природы, раскрыть его многообразие, ответить на многочисленные вопросы, интересующие детей. </a:t>
            </a:r>
            <a:endParaRPr lang="ru-RU" sz="2800" dirty="0">
              <a:solidFill>
                <a:prstClr val="black"/>
              </a:solidFill>
              <a:ea typeface="Calibri"/>
              <a:cs typeface="Times New Roman"/>
            </a:endParaRPr>
          </a:p>
        </p:txBody>
      </p:sp>
    </p:spTree>
    <p:extLst>
      <p:ext uri="{BB962C8B-B14F-4D97-AF65-F5344CB8AC3E}">
        <p14:creationId xmlns:p14="http://schemas.microsoft.com/office/powerpoint/2010/main" val="3536614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1979712" y="332656"/>
            <a:ext cx="5616624" cy="720080"/>
          </a:xfrm>
          <a:prstGeom prst="rect">
            <a:avLst/>
          </a:prstGeom>
          <a:solidFill>
            <a:srgbClr val="33CCFF"/>
          </a:solidFill>
          <a:scene3d>
            <a:camera prst="orthographicFront"/>
            <a:lightRig rig="threePt" dir="t"/>
          </a:scene3d>
          <a:sp3d>
            <a:bevelT w="139700" prst="cross"/>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a:solidFill>
                  <a:srgbClr val="000000"/>
                </a:solidFill>
                <a:latin typeface="Times New Roman"/>
                <a:ea typeface="Calibri"/>
                <a:cs typeface="Times New Roman"/>
              </a:rPr>
              <a:t>Основными формами работы с детьми летом </a:t>
            </a:r>
            <a:endParaRPr lang="ru-RU" b="1" dirty="0"/>
          </a:p>
        </p:txBody>
      </p:sp>
      <p:sp>
        <p:nvSpPr>
          <p:cNvPr id="7" name="Прямоугольник 6"/>
          <p:cNvSpPr/>
          <p:nvPr/>
        </p:nvSpPr>
        <p:spPr>
          <a:xfrm>
            <a:off x="772163" y="1592897"/>
            <a:ext cx="1911042" cy="670931"/>
          </a:xfrm>
          <a:prstGeom prst="rect">
            <a:avLst/>
          </a:prstGeom>
          <a:solidFill>
            <a:srgbClr val="38D7EC"/>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latin typeface="Times New Roman"/>
                <a:ea typeface="Calibri"/>
                <a:cs typeface="Times New Roman"/>
              </a:rPr>
              <a:t>прогулки</a:t>
            </a:r>
            <a:endParaRPr lang="ru-RU" b="1" dirty="0"/>
          </a:p>
        </p:txBody>
      </p:sp>
      <p:sp>
        <p:nvSpPr>
          <p:cNvPr id="8" name="Прямоугольник 7"/>
          <p:cNvSpPr/>
          <p:nvPr/>
        </p:nvSpPr>
        <p:spPr>
          <a:xfrm>
            <a:off x="3862772" y="1628800"/>
            <a:ext cx="1850504" cy="670932"/>
          </a:xfrm>
          <a:prstGeom prst="rect">
            <a:avLst/>
          </a:prstGeom>
          <a:solidFill>
            <a:srgbClr val="57DDE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latin typeface="Times New Roman"/>
                <a:ea typeface="Calibri"/>
                <a:cs typeface="Times New Roman"/>
              </a:rPr>
              <a:t>экскурсии</a:t>
            </a:r>
            <a:endParaRPr lang="ru-RU" b="1" dirty="0"/>
          </a:p>
        </p:txBody>
      </p:sp>
      <p:sp>
        <p:nvSpPr>
          <p:cNvPr id="9" name="Прямоугольник 8"/>
          <p:cNvSpPr/>
          <p:nvPr/>
        </p:nvSpPr>
        <p:spPr>
          <a:xfrm>
            <a:off x="6783570" y="1628800"/>
            <a:ext cx="1800200" cy="648072"/>
          </a:xfrm>
          <a:prstGeom prst="rect">
            <a:avLst/>
          </a:prstGeom>
          <a:solidFill>
            <a:srgbClr val="38D7EC"/>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latin typeface="Times New Roman"/>
                <a:ea typeface="Calibri"/>
                <a:cs typeface="Times New Roman"/>
              </a:rPr>
              <a:t>викторины</a:t>
            </a:r>
            <a:r>
              <a:rPr lang="ru-RU" dirty="0" smtClean="0">
                <a:solidFill>
                  <a:srgbClr val="000000"/>
                </a:solidFill>
                <a:latin typeface="Times New Roman"/>
                <a:ea typeface="Calibri"/>
                <a:cs typeface="Times New Roman"/>
              </a:rPr>
              <a:t>,</a:t>
            </a:r>
            <a:endParaRPr lang="ru-RU" dirty="0"/>
          </a:p>
        </p:txBody>
      </p:sp>
      <p:sp>
        <p:nvSpPr>
          <p:cNvPr id="10" name="Прямоугольник 9"/>
          <p:cNvSpPr/>
          <p:nvPr/>
        </p:nvSpPr>
        <p:spPr>
          <a:xfrm>
            <a:off x="1979712" y="2924944"/>
            <a:ext cx="2088232" cy="720080"/>
          </a:xfrm>
          <a:prstGeom prst="rect">
            <a:avLst/>
          </a:prstGeom>
          <a:solidFill>
            <a:srgbClr val="57DDE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0000"/>
                </a:solidFill>
                <a:latin typeface="Times New Roman"/>
                <a:ea typeface="Calibri"/>
                <a:cs typeface="Times New Roman"/>
              </a:rPr>
              <a:t>праздники летнего календаря</a:t>
            </a:r>
            <a:endParaRPr lang="ru-RU" sz="1600" b="1" dirty="0"/>
          </a:p>
        </p:txBody>
      </p:sp>
      <p:sp>
        <p:nvSpPr>
          <p:cNvPr id="11" name="Прямоугольник 10"/>
          <p:cNvSpPr/>
          <p:nvPr/>
        </p:nvSpPr>
        <p:spPr>
          <a:xfrm>
            <a:off x="5220072" y="2924944"/>
            <a:ext cx="2043648" cy="720080"/>
          </a:xfrm>
          <a:prstGeom prst="rect">
            <a:avLst/>
          </a:prstGeom>
          <a:solidFill>
            <a:srgbClr val="38D7EC"/>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latin typeface="Times New Roman"/>
                <a:ea typeface="Calibri"/>
                <a:cs typeface="Times New Roman"/>
              </a:rPr>
              <a:t>краткосрочные проекты</a:t>
            </a:r>
            <a:endParaRPr lang="ru-RU" b="1" dirty="0"/>
          </a:p>
        </p:txBody>
      </p:sp>
      <p:sp>
        <p:nvSpPr>
          <p:cNvPr id="12" name="Прямоугольник 11"/>
          <p:cNvSpPr/>
          <p:nvPr/>
        </p:nvSpPr>
        <p:spPr>
          <a:xfrm>
            <a:off x="773877" y="4509119"/>
            <a:ext cx="1911041" cy="758371"/>
          </a:xfrm>
          <a:prstGeom prst="rect">
            <a:avLst/>
          </a:prstGeom>
          <a:solidFill>
            <a:srgbClr val="57DDEF"/>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latin typeface="Times New Roman"/>
                <a:ea typeface="Calibri"/>
                <a:cs typeface="Times New Roman"/>
              </a:rPr>
              <a:t>экологические игры</a:t>
            </a:r>
            <a:endParaRPr lang="ru-RU" b="1" dirty="0"/>
          </a:p>
        </p:txBody>
      </p:sp>
      <p:sp>
        <p:nvSpPr>
          <p:cNvPr id="13" name="Прямоугольник 12"/>
          <p:cNvSpPr/>
          <p:nvPr/>
        </p:nvSpPr>
        <p:spPr>
          <a:xfrm>
            <a:off x="3827346" y="4509119"/>
            <a:ext cx="1850504" cy="758372"/>
          </a:xfrm>
          <a:prstGeom prst="rect">
            <a:avLst/>
          </a:prstGeom>
          <a:solidFill>
            <a:srgbClr val="38D7EC"/>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0000"/>
                </a:solidFill>
                <a:latin typeface="Times New Roman"/>
                <a:ea typeface="Calibri"/>
                <a:cs typeface="Times New Roman"/>
              </a:rPr>
              <a:t>сбор лекарственных трав</a:t>
            </a:r>
            <a:endParaRPr lang="ru-RU" sz="1600" b="1" dirty="0"/>
          </a:p>
        </p:txBody>
      </p:sp>
      <p:sp>
        <p:nvSpPr>
          <p:cNvPr id="14" name="Прямоугольник 13"/>
          <p:cNvSpPr/>
          <p:nvPr/>
        </p:nvSpPr>
        <p:spPr>
          <a:xfrm>
            <a:off x="6750476" y="4509119"/>
            <a:ext cx="1800200" cy="758372"/>
          </a:xfrm>
          <a:prstGeom prst="rect">
            <a:avLst/>
          </a:prstGeom>
          <a:solidFill>
            <a:srgbClr val="38D7EC"/>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pPr>
            <a:r>
              <a:rPr lang="ru-RU" sz="1200" b="1" dirty="0">
                <a:solidFill>
                  <a:srgbClr val="000000"/>
                </a:solidFill>
                <a:latin typeface="Times New Roman"/>
                <a:ea typeface="Calibri"/>
                <a:cs typeface="Times New Roman"/>
              </a:rPr>
              <a:t>работа </a:t>
            </a:r>
            <a:r>
              <a:rPr lang="ru-RU" sz="1200" b="1" dirty="0" smtClean="0">
                <a:solidFill>
                  <a:srgbClr val="000000"/>
                </a:solidFill>
                <a:latin typeface="Times New Roman"/>
                <a:ea typeface="Calibri"/>
                <a:cs typeface="Times New Roman"/>
              </a:rPr>
              <a:t>на опытнических грядках и цветниках</a:t>
            </a:r>
            <a:endParaRPr lang="ru-RU" sz="1200" b="1" dirty="0">
              <a:solidFill>
                <a:prstClr val="black"/>
              </a:solidFill>
              <a:ea typeface="Calibri"/>
              <a:cs typeface="Times New Roman"/>
            </a:endParaRPr>
          </a:p>
        </p:txBody>
      </p:sp>
      <p:cxnSp>
        <p:nvCxnSpPr>
          <p:cNvPr id="18" name="Прямая со стрелкой 17"/>
          <p:cNvCxnSpPr>
            <a:stCxn id="6" idx="1"/>
          </p:cNvCxnSpPr>
          <p:nvPr/>
        </p:nvCxnSpPr>
        <p:spPr>
          <a:xfrm flipH="1">
            <a:off x="1475656" y="692696"/>
            <a:ext cx="50405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6" idx="3"/>
          </p:cNvCxnSpPr>
          <p:nvPr/>
        </p:nvCxnSpPr>
        <p:spPr>
          <a:xfrm>
            <a:off x="7596336" y="692696"/>
            <a:ext cx="43204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6" idx="2"/>
            <a:endCxn id="8" idx="0"/>
          </p:cNvCxnSpPr>
          <p:nvPr/>
        </p:nvCxnSpPr>
        <p:spPr>
          <a:xfrm>
            <a:off x="4788024" y="1052736"/>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Соединительная линия уступом 29"/>
          <p:cNvCxnSpPr/>
          <p:nvPr/>
        </p:nvCxnSpPr>
        <p:spPr>
          <a:xfrm rot="5400000">
            <a:off x="467545" y="2132855"/>
            <a:ext cx="3456383" cy="129614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Соединительная линия уступом 31"/>
          <p:cNvCxnSpPr>
            <a:endCxn id="13" idx="0"/>
          </p:cNvCxnSpPr>
          <p:nvPr/>
        </p:nvCxnSpPr>
        <p:spPr>
          <a:xfrm rot="16200000" flipH="1">
            <a:off x="2466055" y="2222576"/>
            <a:ext cx="3456384" cy="111670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Соединительная линия уступом 47"/>
          <p:cNvCxnSpPr/>
          <p:nvPr/>
        </p:nvCxnSpPr>
        <p:spPr>
          <a:xfrm rot="16200000" flipH="1">
            <a:off x="5472100" y="2168858"/>
            <a:ext cx="3456385" cy="122413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Соединительная линия уступом 49"/>
          <p:cNvCxnSpPr/>
          <p:nvPr/>
        </p:nvCxnSpPr>
        <p:spPr>
          <a:xfrm rot="5400000">
            <a:off x="3635897" y="2276871"/>
            <a:ext cx="3456383" cy="100811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endCxn id="11" idx="0"/>
          </p:cNvCxnSpPr>
          <p:nvPr/>
        </p:nvCxnSpPr>
        <p:spPr>
          <a:xfrm>
            <a:off x="6241896" y="1052736"/>
            <a:ext cx="0"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a:off x="3203848" y="1052736"/>
            <a:ext cx="0"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1597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с двумя вырезанными противолежащими углами 3"/>
          <p:cNvSpPr/>
          <p:nvPr/>
        </p:nvSpPr>
        <p:spPr>
          <a:xfrm>
            <a:off x="539552" y="332656"/>
            <a:ext cx="8136904" cy="6192688"/>
          </a:xfrm>
          <a:prstGeom prst="snip2DiagRect">
            <a:avLst/>
          </a:prstGeom>
          <a:solidFill>
            <a:srgbClr val="F7A7D7"/>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a:solidFill>
                  <a:srgbClr val="000000"/>
                </a:solidFill>
                <a:latin typeface="Times New Roman"/>
                <a:ea typeface="Calibri"/>
              </a:rPr>
              <a:t>Летом открываются новые возможности для ознакомления детей  с природой: в природе происходит много изменений. Увеличивается время пребывания детей на </a:t>
            </a:r>
            <a:r>
              <a:rPr lang="ru-RU" b="1" dirty="0" smtClean="0">
                <a:solidFill>
                  <a:srgbClr val="000000"/>
                </a:solidFill>
                <a:latin typeface="Times New Roman"/>
                <a:ea typeface="Calibri"/>
              </a:rPr>
              <a:t>участке. поэтому </a:t>
            </a:r>
            <a:r>
              <a:rPr lang="ru-RU" b="1" dirty="0">
                <a:solidFill>
                  <a:srgbClr val="000000"/>
                </a:solidFill>
                <a:latin typeface="Times New Roman"/>
                <a:ea typeface="Calibri"/>
              </a:rPr>
              <a:t>необходимо заранее продумывать деятельность взрослых и детей на прогулке. Чтобы организовать интересные наблюдения детей, </a:t>
            </a:r>
            <a:r>
              <a:rPr lang="ru-RU" b="1" dirty="0" smtClean="0">
                <a:solidFill>
                  <a:srgbClr val="000000"/>
                </a:solidFill>
                <a:latin typeface="Times New Roman"/>
                <a:ea typeface="Calibri"/>
              </a:rPr>
              <a:t>педагогу следует </a:t>
            </a:r>
            <a:r>
              <a:rPr lang="ru-RU" b="1" dirty="0">
                <a:solidFill>
                  <a:srgbClr val="000000"/>
                </a:solidFill>
                <a:latin typeface="Times New Roman"/>
                <a:ea typeface="Calibri"/>
              </a:rPr>
              <a:t>хорошо знать последовательность наступления тех или иных явлений, природу родного края, экологию растений и животных ближайшего </a:t>
            </a:r>
            <a:r>
              <a:rPr lang="ru-RU" b="1" dirty="0" smtClean="0">
                <a:solidFill>
                  <a:srgbClr val="000000"/>
                </a:solidFill>
                <a:latin typeface="Times New Roman"/>
                <a:ea typeface="Calibri"/>
              </a:rPr>
              <a:t>природного окружения</a:t>
            </a:r>
            <a:r>
              <a:rPr lang="ru-RU" b="1" dirty="0">
                <a:solidFill>
                  <a:srgbClr val="000000"/>
                </a:solidFill>
                <a:latin typeface="Times New Roman"/>
                <a:ea typeface="Calibri"/>
              </a:rPr>
              <a:t>.</a:t>
            </a:r>
            <a:br>
              <a:rPr lang="ru-RU" b="1" dirty="0">
                <a:solidFill>
                  <a:srgbClr val="000000"/>
                </a:solidFill>
                <a:latin typeface="Times New Roman"/>
                <a:ea typeface="Calibri"/>
              </a:rPr>
            </a:br>
            <a:r>
              <a:rPr lang="ru-RU" b="1" dirty="0">
                <a:solidFill>
                  <a:srgbClr val="000000"/>
                </a:solidFill>
                <a:latin typeface="Times New Roman"/>
                <a:ea typeface="Calibri"/>
              </a:rPr>
              <a:t>Замечательным отдыхом в летний период, а также способом познания окружающего мира и себя в нём, станут для детей прогулки–походы, экскурсии, целевые прогулки. Естественные природные условия подарят дошкольникам массу впечатлений и будут способствовать совершенствованию движения. Каждой прогулке-походу, целевой прогулке и экскурсии предшествует предварительная работа с дошкольниками. Так, </a:t>
            </a:r>
            <a:r>
              <a:rPr lang="ru-RU" b="1" dirty="0" smtClean="0">
                <a:solidFill>
                  <a:srgbClr val="000000"/>
                </a:solidFill>
                <a:latin typeface="Times New Roman"/>
                <a:ea typeface="Calibri"/>
              </a:rPr>
              <a:t>педагог </a:t>
            </a:r>
            <a:r>
              <a:rPr lang="ru-RU" b="1" dirty="0">
                <a:solidFill>
                  <a:srgbClr val="000000"/>
                </a:solidFill>
                <a:latin typeface="Times New Roman"/>
                <a:ea typeface="Calibri"/>
              </a:rPr>
              <a:t>не только проводит цикл бесед, игр, занятий, на которых дети получают необходимую информацию, овладевают специальными терминами, но и активизирует знание правил дорожного движения на случай, если маршрут прогулки-похода пересекает автомобильные дороги.  </a:t>
            </a:r>
            <a:endParaRPr lang="ru-RU" b="1" dirty="0"/>
          </a:p>
        </p:txBody>
      </p:sp>
    </p:spTree>
    <p:extLst>
      <p:ext uri="{BB962C8B-B14F-4D97-AF65-F5344CB8AC3E}">
        <p14:creationId xmlns:p14="http://schemas.microsoft.com/office/powerpoint/2010/main" val="333629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905880" y="332656"/>
            <a:ext cx="7128792" cy="5832648"/>
          </a:xfrm>
          <a:prstGeom prst="rect">
            <a:avLst/>
          </a:prstGeom>
          <a:solidFill>
            <a:srgbClr val="FF99FF"/>
          </a:solidFill>
          <a:scene3d>
            <a:camera prst="orthographicFront"/>
            <a:lightRig rig="threePt" dir="t"/>
          </a:scene3d>
          <a:sp3d>
            <a:bevelT w="139700" prst="cross"/>
          </a:sp3d>
        </p:spPr>
        <p:style>
          <a:lnRef idx="1">
            <a:schemeClr val="accent2"/>
          </a:lnRef>
          <a:fillRef idx="2">
            <a:schemeClr val="accent2"/>
          </a:fillRef>
          <a:effectRef idx="1">
            <a:schemeClr val="accent2"/>
          </a:effectRef>
          <a:fontRef idx="minor">
            <a:schemeClr val="dk1"/>
          </a:fontRef>
        </p:style>
        <p:txBody>
          <a:bodyPr rtlCol="0" anchor="ctr"/>
          <a:lstStyle/>
          <a:p>
            <a:pPr lvl="0" algn="ctr"/>
            <a:r>
              <a:rPr lang="ru-RU" sz="2400" b="1" dirty="0">
                <a:solidFill>
                  <a:prstClr val="black"/>
                </a:solidFill>
                <a:latin typeface="Times New Roman"/>
                <a:ea typeface="Times New Roman"/>
              </a:rPr>
              <a:t>Экологическое воспитание дошкольников в повседневной жизни</a:t>
            </a:r>
          </a:p>
          <a:p>
            <a:pPr lvl="0" algn="ctr"/>
            <a:r>
              <a:rPr lang="ru-RU" sz="2400" b="1" dirty="0">
                <a:solidFill>
                  <a:prstClr val="black"/>
                </a:solidFill>
                <a:latin typeface="Times New Roman"/>
                <a:ea typeface="Times New Roman"/>
              </a:rPr>
              <a:t>предусматривает процесс воспитания детей в разные режимные моменты. С точки зрения экологического воспитания наибольшее значение имеют утренние часы (до завтрака), когда дети приходят из дома, - это самое подходящее время для проведения мероприятий в уголке природы или на опытнических грядках, цветниках, промежуток между занятиями и обедом, вечернее время после полдника. Два последних периода чаще отводятся под прогулку на участке - они особенно важны для общения детей с природой ближайшего окружения</a:t>
            </a:r>
            <a:r>
              <a:rPr lang="ru-RU" sz="2400" dirty="0">
                <a:solidFill>
                  <a:prstClr val="black"/>
                </a:solidFill>
                <a:latin typeface="Times New Roman"/>
                <a:ea typeface="Times New Roman"/>
              </a:rPr>
              <a:t>. </a:t>
            </a:r>
          </a:p>
        </p:txBody>
      </p:sp>
    </p:spTree>
    <p:extLst>
      <p:ext uri="{BB962C8B-B14F-4D97-AF65-F5344CB8AC3E}">
        <p14:creationId xmlns:p14="http://schemas.microsoft.com/office/powerpoint/2010/main" val="85649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480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с двумя вырезанными противолежащими углами 3"/>
          <p:cNvSpPr/>
          <p:nvPr/>
        </p:nvSpPr>
        <p:spPr>
          <a:xfrm>
            <a:off x="1619672" y="332656"/>
            <a:ext cx="5904656" cy="576064"/>
          </a:xfrm>
          <a:prstGeom prst="snip2DiagRect">
            <a:avLst/>
          </a:prstGeom>
          <a:solidFill>
            <a:srgbClr val="FFC000"/>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ea typeface="Calibri"/>
              </a:rPr>
              <a:t>Прогулки и наблюдения в летний период</a:t>
            </a:r>
            <a:endParaRPr lang="ru-RU" dirty="0"/>
          </a:p>
        </p:txBody>
      </p:sp>
      <p:sp>
        <p:nvSpPr>
          <p:cNvPr id="6" name="Скругленный прямоугольник 5"/>
          <p:cNvSpPr/>
          <p:nvPr/>
        </p:nvSpPr>
        <p:spPr>
          <a:xfrm>
            <a:off x="395536" y="1916832"/>
            <a:ext cx="3888432" cy="1224136"/>
          </a:xfrm>
          <a:prstGeom prst="roundRect">
            <a:avLst/>
          </a:prstGeom>
          <a:solidFill>
            <a:srgbClr val="44E074"/>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smtClean="0">
              <a:solidFill>
                <a:srgbClr val="000000"/>
              </a:solidFill>
              <a:latin typeface="Times New Roman"/>
              <a:ea typeface="Calibri"/>
            </a:endParaRPr>
          </a:p>
          <a:p>
            <a:pPr algn="ctr"/>
            <a:r>
              <a:rPr lang="ru-RU" sz="1600" b="1" dirty="0">
                <a:solidFill>
                  <a:srgbClr val="000000"/>
                </a:solidFill>
                <a:latin typeface="Times New Roman"/>
                <a:ea typeface="Calibri"/>
              </a:rPr>
              <a:t>н</a:t>
            </a:r>
            <a:r>
              <a:rPr lang="ru-RU" sz="1600" b="1" dirty="0" smtClean="0">
                <a:solidFill>
                  <a:srgbClr val="000000"/>
                </a:solidFill>
                <a:latin typeface="Times New Roman"/>
                <a:ea typeface="Calibri"/>
              </a:rPr>
              <a:t>аблюдения</a:t>
            </a:r>
            <a:r>
              <a:rPr lang="ru-RU" sz="1600" b="1" dirty="0">
                <a:solidFill>
                  <a:srgbClr val="000000"/>
                </a:solidFill>
                <a:latin typeface="Times New Roman"/>
                <a:ea typeface="Calibri"/>
              </a:rPr>
              <a:t>, которые формируют конкретные знания, развивающие мышление, интерес и любовь к природе, чувство </a:t>
            </a:r>
            <a:r>
              <a:rPr lang="ru-RU" sz="1600" b="1" dirty="0" smtClean="0">
                <a:solidFill>
                  <a:srgbClr val="000000"/>
                </a:solidFill>
                <a:latin typeface="Times New Roman"/>
                <a:ea typeface="Calibri"/>
              </a:rPr>
              <a:t>красивого</a:t>
            </a:r>
            <a:r>
              <a:rPr lang="ru-RU" sz="1600" b="1" dirty="0">
                <a:solidFill>
                  <a:srgbClr val="000000"/>
                </a:solidFill>
                <a:latin typeface="Times New Roman"/>
                <a:ea typeface="Calibri"/>
              </a:rPr>
              <a:t/>
            </a:r>
            <a:br>
              <a:rPr lang="ru-RU" sz="1600" b="1" dirty="0">
                <a:solidFill>
                  <a:srgbClr val="000000"/>
                </a:solidFill>
                <a:latin typeface="Times New Roman"/>
                <a:ea typeface="Calibri"/>
              </a:rPr>
            </a:br>
            <a:endParaRPr lang="ru-RU" sz="1600" b="1" dirty="0"/>
          </a:p>
        </p:txBody>
      </p:sp>
      <p:sp>
        <p:nvSpPr>
          <p:cNvPr id="7" name="Прямоугольная выноска 6"/>
          <p:cNvSpPr/>
          <p:nvPr/>
        </p:nvSpPr>
        <p:spPr>
          <a:xfrm>
            <a:off x="2411760" y="1196752"/>
            <a:ext cx="4392488" cy="504056"/>
          </a:xfrm>
          <a:prstGeom prst="wedgeRectCallout">
            <a:avLst>
              <a:gd name="adj1" fmla="val -21093"/>
              <a:gd name="adj2" fmla="val 8527"/>
            </a:avLst>
          </a:prstGeom>
          <a:solidFill>
            <a:srgbClr val="38D7EC"/>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rgbClr val="000000"/>
              </a:solidFill>
              <a:latin typeface="Times New Roman"/>
              <a:ea typeface="Calibri"/>
            </a:endParaRPr>
          </a:p>
          <a:p>
            <a:pPr algn="ctr"/>
            <a:r>
              <a:rPr lang="ru-RU" b="1" dirty="0" smtClean="0">
                <a:solidFill>
                  <a:srgbClr val="000000"/>
                </a:solidFill>
                <a:latin typeface="Times New Roman"/>
                <a:ea typeface="Calibri"/>
              </a:rPr>
              <a:t>Каждая </a:t>
            </a:r>
            <a:r>
              <a:rPr lang="ru-RU" b="1" dirty="0">
                <a:solidFill>
                  <a:srgbClr val="000000"/>
                </a:solidFill>
                <a:latin typeface="Times New Roman"/>
                <a:ea typeface="Calibri"/>
              </a:rPr>
              <a:t>прогулка содержит:</a:t>
            </a:r>
            <a:br>
              <a:rPr lang="ru-RU" b="1" dirty="0">
                <a:solidFill>
                  <a:srgbClr val="000000"/>
                </a:solidFill>
                <a:latin typeface="Times New Roman"/>
                <a:ea typeface="Calibri"/>
              </a:rPr>
            </a:br>
            <a:endParaRPr lang="ru-RU" b="1" dirty="0"/>
          </a:p>
        </p:txBody>
      </p:sp>
      <p:sp>
        <p:nvSpPr>
          <p:cNvPr id="8" name="Скругленный прямоугольник 7"/>
          <p:cNvSpPr/>
          <p:nvPr/>
        </p:nvSpPr>
        <p:spPr>
          <a:xfrm>
            <a:off x="4932040" y="1916832"/>
            <a:ext cx="3744416" cy="1224136"/>
          </a:xfrm>
          <a:prstGeom prst="roundRect">
            <a:avLst/>
          </a:prstGeom>
          <a:solidFill>
            <a:srgbClr val="44E074"/>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b="1" dirty="0" smtClean="0">
              <a:solidFill>
                <a:srgbClr val="000000"/>
              </a:solidFill>
              <a:latin typeface="Times New Roman"/>
              <a:ea typeface="Calibri"/>
            </a:endParaRPr>
          </a:p>
          <a:p>
            <a:pPr algn="ctr"/>
            <a:r>
              <a:rPr lang="ru-RU" sz="1200" b="1" dirty="0" smtClean="0">
                <a:solidFill>
                  <a:srgbClr val="000000"/>
                </a:solidFill>
                <a:latin typeface="Times New Roman"/>
                <a:ea typeface="Calibri"/>
              </a:rPr>
              <a:t>дидактические </a:t>
            </a:r>
            <a:r>
              <a:rPr lang="ru-RU" sz="1200" b="1" dirty="0">
                <a:solidFill>
                  <a:srgbClr val="000000"/>
                </a:solidFill>
                <a:latin typeface="Times New Roman"/>
                <a:ea typeface="Calibri"/>
              </a:rPr>
              <a:t>игры и эксперименты, которые позволяют закрепить знания об окружающем мире у ребёнка, дают реальные представления о различных сторонах изучаемого объекта, о его взаимоотношениях с другими объектами и с внешней </a:t>
            </a:r>
            <a:r>
              <a:rPr lang="ru-RU" sz="1200" b="1" dirty="0" smtClean="0">
                <a:solidFill>
                  <a:srgbClr val="000000"/>
                </a:solidFill>
                <a:latin typeface="Times New Roman"/>
                <a:ea typeface="Calibri"/>
              </a:rPr>
              <a:t>средой</a:t>
            </a:r>
            <a:r>
              <a:rPr lang="ru-RU" sz="1200" b="1" dirty="0">
                <a:solidFill>
                  <a:srgbClr val="000000"/>
                </a:solidFill>
                <a:latin typeface="Times New Roman"/>
                <a:ea typeface="Calibri"/>
              </a:rPr>
              <a:t/>
            </a:r>
            <a:br>
              <a:rPr lang="ru-RU" sz="1200" b="1" dirty="0">
                <a:solidFill>
                  <a:srgbClr val="000000"/>
                </a:solidFill>
                <a:latin typeface="Times New Roman"/>
                <a:ea typeface="Calibri"/>
              </a:rPr>
            </a:br>
            <a:endParaRPr lang="ru-RU" sz="1200" b="1" dirty="0"/>
          </a:p>
        </p:txBody>
      </p:sp>
      <p:sp>
        <p:nvSpPr>
          <p:cNvPr id="9" name="Скругленный прямоугольник 8"/>
          <p:cNvSpPr/>
          <p:nvPr/>
        </p:nvSpPr>
        <p:spPr>
          <a:xfrm>
            <a:off x="430613" y="3602130"/>
            <a:ext cx="3888432" cy="1224136"/>
          </a:xfrm>
          <a:prstGeom prst="roundRect">
            <a:avLst/>
          </a:prstGeom>
          <a:solidFill>
            <a:srgbClr val="44E074"/>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rgbClr val="000000"/>
              </a:solidFill>
              <a:latin typeface="Times New Roman"/>
              <a:ea typeface="Calibri"/>
            </a:endParaRPr>
          </a:p>
          <a:p>
            <a:pPr algn="ctr"/>
            <a:r>
              <a:rPr lang="ru-RU" sz="1600" b="1" dirty="0" smtClean="0">
                <a:solidFill>
                  <a:srgbClr val="000000"/>
                </a:solidFill>
                <a:latin typeface="Times New Roman"/>
                <a:ea typeface="Calibri"/>
              </a:rPr>
              <a:t>подвижные </a:t>
            </a:r>
            <a:r>
              <a:rPr lang="ru-RU" sz="1600" b="1" dirty="0">
                <a:solidFill>
                  <a:srgbClr val="000000"/>
                </a:solidFill>
                <a:latin typeface="Times New Roman"/>
                <a:ea typeface="Calibri"/>
              </a:rPr>
              <a:t>игры, которые помогают снять умственное напряжение от занятий, воспитывают моральные </a:t>
            </a:r>
            <a:r>
              <a:rPr lang="ru-RU" sz="1600" b="1" dirty="0" smtClean="0">
                <a:solidFill>
                  <a:srgbClr val="000000"/>
                </a:solidFill>
                <a:latin typeface="Times New Roman"/>
                <a:ea typeface="Calibri"/>
              </a:rPr>
              <a:t>качества</a:t>
            </a:r>
            <a:r>
              <a:rPr lang="ru-RU" sz="1600" b="1" dirty="0">
                <a:solidFill>
                  <a:srgbClr val="000000"/>
                </a:solidFill>
                <a:latin typeface="Times New Roman"/>
                <a:ea typeface="Calibri"/>
              </a:rPr>
              <a:t/>
            </a:r>
            <a:br>
              <a:rPr lang="ru-RU" sz="1600" b="1" dirty="0">
                <a:solidFill>
                  <a:srgbClr val="000000"/>
                </a:solidFill>
                <a:latin typeface="Times New Roman"/>
                <a:ea typeface="Calibri"/>
              </a:rPr>
            </a:br>
            <a:endParaRPr lang="ru-RU" sz="1600" b="1" dirty="0"/>
          </a:p>
        </p:txBody>
      </p:sp>
      <p:sp>
        <p:nvSpPr>
          <p:cNvPr id="10" name="Скругленный прямоугольник 9"/>
          <p:cNvSpPr/>
          <p:nvPr/>
        </p:nvSpPr>
        <p:spPr>
          <a:xfrm>
            <a:off x="4942002" y="3645024"/>
            <a:ext cx="3744416" cy="1184993"/>
          </a:xfrm>
          <a:prstGeom prst="roundRect">
            <a:avLst/>
          </a:prstGeom>
          <a:solidFill>
            <a:srgbClr val="44E074"/>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latin typeface="Times New Roman"/>
                <a:ea typeface="Calibri"/>
              </a:rPr>
              <a:t>художественное слово, которое помогает детям познавать мир, развивает </a:t>
            </a:r>
            <a:r>
              <a:rPr lang="ru-RU" b="1" dirty="0" smtClean="0">
                <a:solidFill>
                  <a:srgbClr val="000000"/>
                </a:solidFill>
                <a:latin typeface="Times New Roman"/>
                <a:ea typeface="Calibri"/>
              </a:rPr>
              <a:t>любознательность</a:t>
            </a:r>
            <a:r>
              <a:rPr lang="ru-RU" b="1" dirty="0">
                <a:solidFill>
                  <a:srgbClr val="000000"/>
                </a:solidFill>
                <a:latin typeface="Times New Roman"/>
                <a:ea typeface="Calibri"/>
              </a:rPr>
              <a:t/>
            </a:r>
            <a:br>
              <a:rPr lang="ru-RU" b="1" dirty="0">
                <a:solidFill>
                  <a:srgbClr val="000000"/>
                </a:solidFill>
                <a:latin typeface="Times New Roman"/>
                <a:ea typeface="Calibri"/>
              </a:rPr>
            </a:br>
            <a:endParaRPr lang="ru-RU" b="1" dirty="0"/>
          </a:p>
        </p:txBody>
      </p:sp>
      <p:sp>
        <p:nvSpPr>
          <p:cNvPr id="11" name="Скругленный прямоугольник 10"/>
          <p:cNvSpPr/>
          <p:nvPr/>
        </p:nvSpPr>
        <p:spPr>
          <a:xfrm>
            <a:off x="2411760" y="5157192"/>
            <a:ext cx="4248472" cy="1224136"/>
          </a:xfrm>
          <a:prstGeom prst="roundRect">
            <a:avLst/>
          </a:prstGeom>
          <a:solidFill>
            <a:srgbClr val="44E074"/>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0000"/>
                </a:solidFill>
                <a:latin typeface="Times New Roman"/>
                <a:ea typeface="Calibri"/>
              </a:rPr>
              <a:t>трудовое воспитание, которое помогает овладеть навыками и  умениями. Содержание и формы организации труда зависят от погоды и времени </a:t>
            </a:r>
            <a:r>
              <a:rPr lang="ru-RU" sz="1600" b="1" dirty="0" smtClean="0">
                <a:solidFill>
                  <a:srgbClr val="000000"/>
                </a:solidFill>
                <a:latin typeface="Times New Roman"/>
                <a:ea typeface="Calibri"/>
              </a:rPr>
              <a:t>года</a:t>
            </a:r>
            <a:r>
              <a:rPr lang="ru-RU" sz="1600" b="1" dirty="0">
                <a:solidFill>
                  <a:srgbClr val="000000"/>
                </a:solidFill>
                <a:latin typeface="Times New Roman"/>
                <a:ea typeface="Calibri"/>
              </a:rPr>
              <a:t/>
            </a:r>
            <a:br>
              <a:rPr lang="ru-RU" sz="1600" b="1" dirty="0">
                <a:solidFill>
                  <a:srgbClr val="000000"/>
                </a:solidFill>
                <a:latin typeface="Times New Roman"/>
                <a:ea typeface="Calibri"/>
              </a:rPr>
            </a:br>
            <a:endParaRPr lang="ru-RU" sz="1600" b="1" dirty="0"/>
          </a:p>
        </p:txBody>
      </p:sp>
      <p:cxnSp>
        <p:nvCxnSpPr>
          <p:cNvPr id="16" name="Прямая со стрелкой 15"/>
          <p:cNvCxnSpPr/>
          <p:nvPr/>
        </p:nvCxnSpPr>
        <p:spPr>
          <a:xfrm>
            <a:off x="4608004" y="4237520"/>
            <a:ext cx="3240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4355976" y="4237520"/>
            <a:ext cx="2546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4610637" y="2528900"/>
            <a:ext cx="3214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endCxn id="6" idx="3"/>
          </p:cNvCxnSpPr>
          <p:nvPr/>
        </p:nvCxnSpPr>
        <p:spPr>
          <a:xfrm flipH="1">
            <a:off x="4283968" y="2528900"/>
            <a:ext cx="3240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4610637" y="1700808"/>
            <a:ext cx="0" cy="3456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095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cdn.wallpapersafari.com/83/28/Foif0n.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2088" y="24175"/>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23728" y="-10756576"/>
            <a:ext cx="4572000" cy="729430"/>
          </a:xfrm>
          <a:prstGeom prst="rect">
            <a:avLst/>
          </a:prstGeom>
        </p:spPr>
        <p:txBody>
          <a:bodyPr>
            <a:spAutoFit/>
          </a:bodyPr>
          <a:lstStyle/>
          <a:p>
            <a:pPr>
              <a:lnSpc>
                <a:spcPct val="115000"/>
              </a:lnSpc>
              <a:spcAft>
                <a:spcPts val="0"/>
              </a:spcAft>
            </a:pPr>
            <a:r>
              <a:rPr lang="ru-RU" dirty="0" smtClean="0">
                <a:solidFill>
                  <a:srgbClr val="000000"/>
                </a:solidFill>
                <a:effectLst/>
                <a:latin typeface="Times New Roman"/>
                <a:ea typeface="Calibri"/>
                <a:cs typeface="Times New Roman"/>
              </a:rPr>
              <a:t> </a:t>
            </a:r>
            <a:endParaRPr lang="ru-RU" sz="1400" dirty="0">
              <a:ea typeface="Calibri"/>
              <a:cs typeface="Times New Roman"/>
            </a:endParaRPr>
          </a:p>
          <a:p>
            <a:pPr>
              <a:lnSpc>
                <a:spcPct val="115000"/>
              </a:lnSpc>
              <a:spcAft>
                <a:spcPts val="0"/>
              </a:spcAft>
            </a:pPr>
            <a:r>
              <a:rPr lang="ru-RU" dirty="0" smtClean="0">
                <a:solidFill>
                  <a:srgbClr val="000000"/>
                </a:solidFill>
                <a:effectLst/>
                <a:latin typeface="Times New Roman"/>
                <a:ea typeface="Calibri"/>
                <a:cs typeface="Times New Roman"/>
              </a:rPr>
              <a:t> </a:t>
            </a:r>
            <a:endParaRPr lang="ru-RU" sz="1400" dirty="0">
              <a:ea typeface="Calibri"/>
              <a:cs typeface="Times New Roman"/>
            </a:endParaRPr>
          </a:p>
        </p:txBody>
      </p:sp>
      <p:sp>
        <p:nvSpPr>
          <p:cNvPr id="7" name="Овал 6"/>
          <p:cNvSpPr/>
          <p:nvPr/>
        </p:nvSpPr>
        <p:spPr>
          <a:xfrm>
            <a:off x="179512" y="116632"/>
            <a:ext cx="8784976" cy="6624736"/>
          </a:xfrm>
          <a:prstGeom prst="ellipse">
            <a:avLst/>
          </a:prstGeom>
          <a:solidFill>
            <a:srgbClr val="38D7EC"/>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0"/>
              </a:spcAft>
            </a:pPr>
            <a:r>
              <a:rPr lang="ru-RU" b="1" dirty="0" smtClean="0">
                <a:solidFill>
                  <a:srgbClr val="000000"/>
                </a:solidFill>
                <a:effectLst/>
                <a:latin typeface="Times New Roman"/>
                <a:ea typeface="Calibri"/>
                <a:cs typeface="Times New Roman"/>
              </a:rPr>
              <a:t>Основная часть прогулки – коллективное наблюдение. Здесь решаются основные задачи. Воспитатель помогает детям подметить и осознать характерные признаки предметов и явлений. Это достигается использованием различных приёмов (вопросы, загадки, стихи, обследовательские действия, игровые приёмы). Воспитатель дополняет наблюдения своим рассказом</a:t>
            </a:r>
          </a:p>
          <a:p>
            <a:pPr algn="ctr">
              <a:lnSpc>
                <a:spcPct val="115000"/>
              </a:lnSpc>
              <a:spcAft>
                <a:spcPts val="0"/>
              </a:spcAft>
            </a:pPr>
            <a:r>
              <a:rPr lang="ru-RU" b="1" dirty="0" smtClean="0">
                <a:solidFill>
                  <a:srgbClr val="000000"/>
                </a:solidFill>
                <a:effectLst/>
                <a:latin typeface="Times New Roman"/>
                <a:ea typeface="Calibri"/>
                <a:cs typeface="Times New Roman"/>
              </a:rPr>
              <a:t>пояснением. Полезно в процессе наблюдения использовать детскую художественную литературу. По окончанию основной части надо дать детям возможность удовлетворить любознательность в индивидуальных и самостоятельных наблюдениях и сборе природоведческого материала. Однако, давая задание собрать материал, следует строго ограничивать его количество, с тем чтобы сосредоточить внимание ребят только на определённых растениях или животных, кроме того, решать задачи бережного отношения к природе.</a:t>
            </a:r>
            <a:endParaRPr lang="ru-RU" sz="1400" b="1" dirty="0">
              <a:ea typeface="Calibri"/>
              <a:cs typeface="Times New Roman"/>
            </a:endParaRPr>
          </a:p>
        </p:txBody>
      </p:sp>
    </p:spTree>
    <p:extLst>
      <p:ext uri="{BB962C8B-B14F-4D97-AF65-F5344CB8AC3E}">
        <p14:creationId xmlns:p14="http://schemas.microsoft.com/office/powerpoint/2010/main" val="2751868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1065</Words>
  <Application>Microsoft Office PowerPoint</Application>
  <PresentationFormat>Экран (4:3)</PresentationFormat>
  <Paragraphs>110</Paragraphs>
  <Slides>26</Slides>
  <Notes>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26</vt:i4>
      </vt:variant>
    </vt:vector>
  </HeadingPairs>
  <TitlesOfParts>
    <vt:vector size="33" baseType="lpstr">
      <vt:lpstr>Arial</vt:lpstr>
      <vt:lpstr>Calibri</vt:lpstr>
      <vt:lpstr>Helvetica</vt:lpstr>
      <vt:lpstr>Monotype Corsiva</vt:lpstr>
      <vt:lpstr>Tahoma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Администратор</cp:lastModifiedBy>
  <cp:revision>282</cp:revision>
  <dcterms:created xsi:type="dcterms:W3CDTF">2019-05-28T02:32:51Z</dcterms:created>
  <dcterms:modified xsi:type="dcterms:W3CDTF">2021-10-13T02:28:00Z</dcterms:modified>
</cp:coreProperties>
</file>