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263" r:id="rId6"/>
    <p:sldId id="265" r:id="rId7"/>
    <p:sldId id="266" r:id="rId8"/>
    <p:sldId id="267" r:id="rId9"/>
    <p:sldId id="268" r:id="rId10"/>
    <p:sldId id="280" r:id="rId11"/>
    <p:sldId id="269" r:id="rId12"/>
    <p:sldId id="270" r:id="rId13"/>
    <p:sldId id="285" r:id="rId14"/>
    <p:sldId id="287" r:id="rId15"/>
    <p:sldId id="286" r:id="rId16"/>
    <p:sldId id="288" r:id="rId17"/>
    <p:sldId id="289" r:id="rId18"/>
    <p:sldId id="292" r:id="rId19"/>
    <p:sldId id="291" r:id="rId20"/>
    <p:sldId id="293" r:id="rId21"/>
    <p:sldId id="294" r:id="rId22"/>
    <p:sldId id="271" r:id="rId23"/>
    <p:sldId id="272" r:id="rId24"/>
    <p:sldId id="273" r:id="rId25"/>
    <p:sldId id="277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2" autoAdjust="0"/>
    <p:restoredTop sz="94728" autoAdjust="0"/>
  </p:normalViewPr>
  <p:slideViewPr>
    <p:cSldViewPr>
      <p:cViewPr>
        <p:scale>
          <a:sx n="51" d="100"/>
          <a:sy n="51" d="100"/>
        </p:scale>
        <p:origin x="-426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10496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8280F-64C8-48A3-A07B-5D6A67C559E0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16770-B7A2-4030-88CE-A12E9CBDF2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32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16770-B7A2-4030-88CE-A12E9CBDF28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16770-B7A2-4030-88CE-A12E9CBDF28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16770-B7A2-4030-88CE-A12E9CBDF28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85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BEBB-E014-4167-9DB4-A14AFBF53BAF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D7538-98A9-4EE8-90E8-F0A1A19B0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BEBB-E014-4167-9DB4-A14AFBF53BAF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D7538-98A9-4EE8-90E8-F0A1A19B0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BEBB-E014-4167-9DB4-A14AFBF53BAF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D7538-98A9-4EE8-90E8-F0A1A19B0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BEBB-E014-4167-9DB4-A14AFBF53BAF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D7538-98A9-4EE8-90E8-F0A1A19B0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BEBB-E014-4167-9DB4-A14AFBF53BAF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D7538-98A9-4EE8-90E8-F0A1A19B0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BEBB-E014-4167-9DB4-A14AFBF53BAF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D7538-98A9-4EE8-90E8-F0A1A19B0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BEBB-E014-4167-9DB4-A14AFBF53BAF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D7538-98A9-4EE8-90E8-F0A1A19B0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BEBB-E014-4167-9DB4-A14AFBF53BAF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D7538-98A9-4EE8-90E8-F0A1A19B0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BEBB-E014-4167-9DB4-A14AFBF53BAF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D7538-98A9-4EE8-90E8-F0A1A19B0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BEBB-E014-4167-9DB4-A14AFBF53BAF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D7538-98A9-4EE8-90E8-F0A1A19B0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BEBB-E014-4167-9DB4-A14AFBF53BAF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D7538-98A9-4EE8-90E8-F0A1A19B0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0BEBB-E014-4167-9DB4-A14AFBF53BAF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D7538-98A9-4EE8-90E8-F0A1A19B0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veselyie-rebyata-shablon-prevyu-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070" y="-6064"/>
            <a:ext cx="9135929" cy="68640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3096344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/>
              <a:t>ЧАСТНОЕ ДОШКОЛЬНОЕ ОБРАЗОВАТЕЛЬНОЕ УЧРЕЖДЕНИЕ «ДЕТСКИЙ САД № 262</a:t>
            </a:r>
            <a:br>
              <a:rPr lang="ru-RU" sz="1800" b="1" dirty="0" smtClean="0"/>
            </a:br>
            <a:r>
              <a:rPr lang="ru-RU" sz="1800" b="1" dirty="0" smtClean="0"/>
              <a:t> ОТКРЫТОГО АКЦИОНЕРНОГО ОБЩЕСТВА</a:t>
            </a:r>
            <a:br>
              <a:rPr lang="ru-RU" sz="1800" b="1" dirty="0" smtClean="0"/>
            </a:br>
            <a:r>
              <a:rPr lang="ru-RU" sz="1800" b="1" dirty="0" smtClean="0"/>
              <a:t> «РОССИЙСКИЕ ЖЕЛЕЗНЫЕ ДОРОГИ»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sz="4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Аналитический отчет о проделанной работе в средней группе «Гномики» </a:t>
            </a:r>
            <a:r>
              <a:rPr lang="ru-RU" sz="5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2017-2018</a:t>
            </a:r>
            <a:r>
              <a:rPr lang="ru-RU" sz="4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г</a:t>
            </a:r>
            <a:r>
              <a:rPr lang="ru-RU" sz="49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itchFamily="2" charset="0"/>
              </a:rPr>
              <a:t>.</a:t>
            </a:r>
            <a:endParaRPr lang="ru-RU" sz="49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09120"/>
            <a:ext cx="6400800" cy="864096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Воспитатель: </a:t>
            </a:r>
            <a:r>
              <a:rPr lang="ru-RU" b="1" dirty="0" err="1" smtClean="0">
                <a:solidFill>
                  <a:srgbClr val="002060"/>
                </a:solidFill>
              </a:rPr>
              <a:t>Мойсеенко</a:t>
            </a:r>
            <a:r>
              <a:rPr lang="ru-RU" b="1" dirty="0" smtClean="0">
                <a:solidFill>
                  <a:srgbClr val="002060"/>
                </a:solidFill>
              </a:rPr>
              <a:t> О.В.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76872"/>
            <a:ext cx="8229600" cy="230425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Ведущими задачами являются:</a:t>
            </a:r>
            <a:r>
              <a:rPr lang="ru-RU" sz="3100" b="1" dirty="0" smtClean="0">
                <a:solidFill>
                  <a:srgbClr val="002060"/>
                </a:solidFill>
              </a:rPr>
              <a:t/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 1. Создать условия для сохранения и укрепления здоровья детей, а также их физического развития путём внедрения здоровье сберегающих компонентов в воспитательно-образовательный процесс.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 2. Повысить эффективность воспитательно-образовательного процесса с помощью  интеграции разнообразных видов деятельности.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 3. Организовать сотрудничество с родителями, используя информационно-коммуникативные технологии, взаимодействия с семьями через систему мероприятий.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576064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Для осуществления качественной работы по данным направлениям в своей работе использовала следующие средства воспитания: </a:t>
            </a:r>
            <a:r>
              <a:rPr lang="ru-RU" sz="2700" b="1" dirty="0">
                <a:solidFill>
                  <a:srgbClr val="002060"/>
                </a:solidFill>
              </a:rPr>
              <a:t/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- игра;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 - трудовая деятельность;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 - личный пример взрослого; 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- объекты природы; 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- предметный мир; 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Формы работы: 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- занятия; 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- работа с родителями; 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- самостоятельная деятельность детей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27384"/>
            <a:ext cx="9131714" cy="6858000"/>
            <a:chOff x="31640" y="-27384"/>
            <a:chExt cx="9131714" cy="6858000"/>
          </a:xfrm>
        </p:grpSpPr>
        <p:pic>
          <p:nvPicPr>
            <p:cNvPr id="3" name="Рисунок 2" descr="veselyie-rebyata-shablon-prevyu-1.pn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35496" y="-27384"/>
              <a:ext cx="9127858" cy="6858000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04" b="1771"/>
            <a:stretch/>
          </p:blipFill>
          <p:spPr bwMode="auto">
            <a:xfrm flipH="1">
              <a:off x="31640" y="61422"/>
              <a:ext cx="9126537" cy="217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82750"/>
            <a:ext cx="8640960" cy="4594522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</a:rPr>
              <a:t>Интересные события </a:t>
            </a:r>
            <a:br>
              <a:rPr lang="ru-RU" sz="6000" b="1" dirty="0" smtClean="0">
                <a:solidFill>
                  <a:srgbClr val="002060"/>
                </a:solidFill>
              </a:rPr>
            </a:br>
            <a:r>
              <a:rPr lang="ru-RU" sz="6000" b="1" dirty="0" smtClean="0">
                <a:solidFill>
                  <a:srgbClr val="002060"/>
                </a:solidFill>
              </a:rPr>
              <a:t>из жизни группы</a:t>
            </a:r>
            <a:endParaRPr lang="ru-RU" sz="6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512" y="-27384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9600" y="26064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Наши будни и праздники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49" y="1038100"/>
            <a:ext cx="4342007" cy="342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дом\Desktop\отчет\гномы\DSCN682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45599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ом\Desktop\отчет\гномы\DSCN612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9106" y="3258258"/>
            <a:ext cx="3491624" cy="261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06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дом\Desktop\отчет\гномы\DSCN680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772513" y="996239"/>
            <a:ext cx="4157949" cy="311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20924"/>
            <a:ext cx="3960440" cy="313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4" y="476672"/>
            <a:ext cx="4133850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8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3148013"/>
            <a:ext cx="34766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8925"/>
            <a:ext cx="4359275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дом\Desktop\отчет\гномы\DSCN682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969" y="435695"/>
            <a:ext cx="3828484" cy="287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ом\Desktop\отчет\гномы\DSCN681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1242" y="3148013"/>
            <a:ext cx="3772266" cy="2829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9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17" y="2352279"/>
            <a:ext cx="3146425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дом\Desktop\отчет\гномы\DSCN667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9116" y="2116239"/>
            <a:ext cx="3500298" cy="2625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дом\Desktop\отчет\гномы\DSCN682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472258" y="3100492"/>
            <a:ext cx="3744417" cy="2808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45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35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C:\Users\дом\Desktop\отчет\гномы\DSCN648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65" r="9586"/>
          <a:stretch/>
        </p:blipFill>
        <p:spPr bwMode="auto">
          <a:xfrm>
            <a:off x="971600" y="555030"/>
            <a:ext cx="238271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дом\Desktop\отчет\гномы\P80425-10480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8510" y="555030"/>
            <a:ext cx="2803550" cy="3738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дом\Desktop\отчет\гномы\24-05-2018_14-15-51\IMG-20180513-WA001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47" t="8602" r="-1"/>
          <a:stretch/>
        </p:blipFill>
        <p:spPr bwMode="auto">
          <a:xfrm>
            <a:off x="3139821" y="1772816"/>
            <a:ext cx="2813698" cy="3738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05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4763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дом\Desktop\отчет\30-05-2018_07-03-22\P80528-104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72774"/>
            <a:ext cx="4089594" cy="3067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ом\Desktop\отчет\30-05-2018_07-03-22\P80528-10550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02134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ом\Desktop\отчет\30-05-2018_07-03-22\P80528-1051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56953"/>
            <a:ext cx="2772068" cy="369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44" y="365"/>
            <a:ext cx="4348188" cy="342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17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35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2319"/>
            <a:ext cx="4104456" cy="2304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C:\Users\дом\Desktop\отчет\24-05-2018_14-16-10\IMG-20180322-WA001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144" y="1664798"/>
            <a:ext cx="4048086" cy="303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ом\Desktop\отчет\гномы\P80215-11204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2018" y="2850137"/>
            <a:ext cx="3555672" cy="2666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0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eselyie-rebyata-shablon-prevyu-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1"/>
            <a:ext cx="9144000" cy="694895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979712" y="332656"/>
            <a:ext cx="7164288" cy="151216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Характеристика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 группы</a:t>
            </a:r>
            <a:endParaRPr lang="ru-RU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2339752" y="2348880"/>
            <a:ext cx="6480720" cy="38884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Списочный </a:t>
            </a:r>
            <a:r>
              <a:rPr lang="ru-RU" b="1" dirty="0">
                <a:solidFill>
                  <a:srgbClr val="002060"/>
                </a:solidFill>
              </a:rPr>
              <a:t>состав </a:t>
            </a:r>
            <a:r>
              <a:rPr lang="ru-RU" b="1" dirty="0" smtClean="0">
                <a:solidFill>
                  <a:srgbClr val="002060"/>
                </a:solidFill>
              </a:rPr>
              <a:t>26 детей,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из </a:t>
            </a:r>
            <a:r>
              <a:rPr lang="ru-RU" b="1">
                <a:solidFill>
                  <a:srgbClr val="002060"/>
                </a:solidFill>
              </a:rPr>
              <a:t>них </a:t>
            </a:r>
            <a:r>
              <a:rPr lang="ru-RU" b="1" smtClean="0">
                <a:solidFill>
                  <a:srgbClr val="002060"/>
                </a:solidFill>
              </a:rPr>
              <a:t> </a:t>
            </a:r>
            <a:r>
              <a:rPr lang="ru-RU" b="1" smtClean="0">
                <a:solidFill>
                  <a:srgbClr val="002060"/>
                </a:solidFill>
              </a:rPr>
              <a:t>14 девочек</a:t>
            </a:r>
            <a:r>
              <a:rPr lang="ru-RU" b="1">
                <a:solidFill>
                  <a:srgbClr val="002060"/>
                </a:solidFill>
              </a:rPr>
              <a:t>, </a:t>
            </a:r>
            <a:r>
              <a:rPr lang="ru-RU" b="1" smtClean="0">
                <a:solidFill>
                  <a:srgbClr val="002060"/>
                </a:solidFill>
              </a:rPr>
              <a:t>12 </a:t>
            </a:r>
            <a:r>
              <a:rPr lang="ru-RU" b="1" dirty="0">
                <a:solidFill>
                  <a:srgbClr val="002060"/>
                </a:solidFill>
              </a:rPr>
              <a:t>мальчиков.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Высокая посещаемость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течении года.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2792693"/>
            <a:ext cx="4638675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дом\Desktop\отчет\гномы\IMG-20180524-WA013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723" y="2492896"/>
            <a:ext cx="435248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ом\Desktop\отчет\гномы\IMG-20180524-WA013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71"/>
          <a:stretch/>
        </p:blipFill>
        <p:spPr bwMode="auto">
          <a:xfrm>
            <a:off x="3707904" y="247778"/>
            <a:ext cx="4281830" cy="2547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2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дом\Desktop\отчет\гномы\IMG-20180509-WA006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79" y="919437"/>
            <a:ext cx="3489649" cy="3213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дом\Desktop\отчет\гномы\IMG-20180508-WA000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340768"/>
            <a:ext cx="2713255" cy="3143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дом\Desktop\отчет\гномы\S80509-214154(1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923" y="3433762"/>
            <a:ext cx="2806067" cy="2806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дом\Desktop\отчет\гномы\IMG-20180510-WA001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410641"/>
            <a:ext cx="237626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67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veselyie-rebyata-shablon-prevyu-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pic>
        <p:nvPicPr>
          <p:cNvPr id="2054" name="Picture 6" descr="C:\Users\дом\Desktop\отчет\гномы\DSCN604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948443"/>
            <a:ext cx="3830540" cy="2873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дом\Desktop\отчет\гномы\DSCN605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6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143"/>
          <a:stretch/>
        </p:blipFill>
        <p:spPr bwMode="auto">
          <a:xfrm>
            <a:off x="4689698" y="908720"/>
            <a:ext cx="3497819" cy="295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дом\Desktop\отчет\гномы\DSCN6080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brightnessContrast bright="7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0575"/>
          <a:stretch/>
        </p:blipFill>
        <p:spPr bwMode="auto">
          <a:xfrm>
            <a:off x="1098330" y="3717032"/>
            <a:ext cx="362607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дом\Desktop\отчет\гномы\DSCN6116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7523" y="3717032"/>
            <a:ext cx="2879994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609600" y="188640"/>
            <a:ext cx="8229600" cy="809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Творчество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veselyie-rebyata-shablon-prevyu-1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pic>
        <p:nvPicPr>
          <p:cNvPr id="4099" name="Picture 3" descr="C:\Users\дом\Desktop\отчет\гномы\DSCN654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42152"/>
            <a:ext cx="3888432" cy="291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ом\Desktop\отчет\гномы\DSCN655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3" y="3268850"/>
            <a:ext cx="3210462" cy="2408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дом\Desktop\отчет\гномы\DSCN65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76211"/>
            <a:ext cx="3888432" cy="2916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дом\Desktop\отчет\гномы\DSCN650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3357174" cy="2518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veselyie-rebyata-shablon-prevyu-1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pic>
        <p:nvPicPr>
          <p:cNvPr id="5123" name="Picture 3" descr="C:\Users\дом\Desktop\отчет\гномы\DSCN65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47" y="305720"/>
            <a:ext cx="4163903" cy="312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дом\Desktop\отчет\гномы\DSCN659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7486" y="3101267"/>
            <a:ext cx="3367426" cy="252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дом\Desktop\отчет\гномы\DSCN659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11"/>
          <a:stretch/>
        </p:blipFill>
        <p:spPr bwMode="auto">
          <a:xfrm>
            <a:off x="4867958" y="3080307"/>
            <a:ext cx="2942542" cy="2417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дом\Desktop\отчет\гномы\P80221-1056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5"/>
          <a:stretch/>
        </p:blipFill>
        <p:spPr bwMode="auto">
          <a:xfrm>
            <a:off x="5578252" y="452568"/>
            <a:ext cx="2232248" cy="2617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C:\Users\дом\Desktop\отчет\гномы\DSCN658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218" y="1820763"/>
            <a:ext cx="3033358" cy="2275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дом\Desktop\отчет\гномы\P80228-09194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88" b="20932"/>
          <a:stretch/>
        </p:blipFill>
        <p:spPr bwMode="auto">
          <a:xfrm>
            <a:off x="1403648" y="4096579"/>
            <a:ext cx="2590123" cy="252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ом\Desktop\отчет\гномы\DSCN664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3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4054" y="1820763"/>
            <a:ext cx="3922761" cy="2621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дом\Desktop\отчет\гномы\S80524-233710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86104"/>
            <a:ext cx="2892058" cy="2337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veselyie-rebyata-shablon-prevyu-1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002060"/>
                </a:solidFill>
                <a:latin typeface="Cooper" pitchFamily="2" charset="0"/>
              </a:rPr>
              <a:t>Спасибо за</a:t>
            </a:r>
            <a:br>
              <a:rPr lang="ru-RU" sz="6600" dirty="0" smtClean="0">
                <a:solidFill>
                  <a:srgbClr val="002060"/>
                </a:solidFill>
                <a:latin typeface="Cooper" pitchFamily="2" charset="0"/>
              </a:rPr>
            </a:br>
            <a:r>
              <a:rPr lang="ru-RU" sz="6600" dirty="0" smtClean="0">
                <a:solidFill>
                  <a:srgbClr val="002060"/>
                </a:solidFill>
                <a:latin typeface="Cooper" pitchFamily="2" charset="0"/>
              </a:rPr>
              <a:t> внимание</a:t>
            </a:r>
            <a:endParaRPr lang="ru-RU" sz="6600" dirty="0">
              <a:solidFill>
                <a:srgbClr val="002060"/>
              </a:solidFill>
              <a:latin typeface="Cooper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>
                <a:solidFill>
                  <a:srgbClr val="002060"/>
                </a:solidFill>
              </a:rPr>
              <a:t>У меня прекрасная миссия – дарить свою любовь детям. И я с удовольствием воплощаю её в жизнь. Одновременно прививаю детям чувство любви к родителям, близким, друзьям</a:t>
            </a:r>
            <a:r>
              <a:rPr lang="ru-RU" sz="3100" b="1" dirty="0" smtClean="0">
                <a:solidFill>
                  <a:srgbClr val="002060"/>
                </a:solidFill>
              </a:rPr>
              <a:t>.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Работала </a:t>
            </a:r>
            <a:r>
              <a:rPr lang="ru-RU" sz="3100" b="1" dirty="0">
                <a:solidFill>
                  <a:srgbClr val="002060"/>
                </a:solidFill>
              </a:rPr>
              <a:t>по основной общеобразовательной программе дошкольного образования, которая отвечает требованиям ФГОС, «ОТ РОЖДЕНИЯ ДО ШКОЛЫ» - Примерная общеобразовательная программа дошкольного образования / Под ред. Н. Е. </a:t>
            </a:r>
            <a:r>
              <a:rPr lang="ru-RU" sz="3100" b="1" dirty="0" err="1">
                <a:solidFill>
                  <a:srgbClr val="002060"/>
                </a:solidFill>
              </a:rPr>
              <a:t>Вераксы</a:t>
            </a:r>
            <a:r>
              <a:rPr lang="ru-RU" sz="3100" b="1" dirty="0">
                <a:solidFill>
                  <a:srgbClr val="002060"/>
                </a:solidFill>
              </a:rPr>
              <a:t>, Т. С. Комаровой, М. А. Васильевой. — М. : МОЗАИКА СИНТЕЗ, 2014.</a:t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/>
            </a:r>
            <a:br>
              <a:rPr lang="ru-RU" sz="3100" b="1" dirty="0">
                <a:solidFill>
                  <a:srgbClr val="002060"/>
                </a:solidFill>
              </a:rPr>
            </a:br>
            <a:endParaRPr lang="ru-RU" sz="31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212301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4680520"/>
          </a:xfrm>
        </p:spPr>
        <p:txBody>
          <a:bodyPr>
            <a:normAutofit/>
          </a:bodyPr>
          <a:lstStyle/>
          <a:p>
            <a:pPr algn="l"/>
            <a:r>
              <a:rPr lang="ru-RU" sz="3100" b="1" dirty="0">
                <a:solidFill>
                  <a:srgbClr val="002060"/>
                </a:solidFill>
              </a:rPr>
              <a:t>Основными приоритетными направлениями группы </a:t>
            </a:r>
            <a:r>
              <a:rPr lang="ru-RU" sz="3100" b="1" dirty="0" err="1">
                <a:solidFill>
                  <a:srgbClr val="002060"/>
                </a:solidFill>
              </a:rPr>
              <a:t>общеразвивающей</a:t>
            </a:r>
            <a:r>
              <a:rPr lang="ru-RU" sz="3100" b="1" dirty="0">
                <a:solidFill>
                  <a:srgbClr val="002060"/>
                </a:solidFill>
              </a:rPr>
              <a:t> направленности от 4 до 5 лет являются</a:t>
            </a:r>
            <a:r>
              <a:rPr lang="ru-RU" sz="3100" b="1" dirty="0" smtClean="0">
                <a:solidFill>
                  <a:srgbClr val="002060"/>
                </a:solidFill>
              </a:rPr>
              <a:t>:</a:t>
            </a:r>
            <a:r>
              <a:rPr lang="ru-RU" sz="3100" b="1" dirty="0">
                <a:solidFill>
                  <a:srgbClr val="002060"/>
                </a:solidFill>
              </a:rPr>
              <a:t/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>-Физкультурно-оздоровительное</a:t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>-Социально–коммуникативное развитие</a:t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>-Познавательное развитие</a:t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>- Речевое развитие</a:t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>-Художественно–эстетическое развитие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sz="2300" b="1" dirty="0" smtClean="0">
                <a:solidFill>
                  <a:srgbClr val="002060"/>
                </a:solidFill>
              </a:rPr>
              <a:t> Физическое </a:t>
            </a:r>
            <a:r>
              <a:rPr lang="ru-RU" sz="2300" b="1" dirty="0">
                <a:solidFill>
                  <a:srgbClr val="002060"/>
                </a:solidFill>
              </a:rPr>
              <a:t>развитие включает приобретение опыта в следующих видах деятельности детей: двигательной, в том числе связанной с выполнением упражнений, направленных на развитие таких физических качеств, как координация и гибкость; способствующих правильному формированию опорно-двигательной системы организма, развитию равновесия, координации движения, крупной и мелкой моторики обеих рук, а также с правильным, не наносящем ущерба организму выполнением основных движений (ходьба, бег, мягкие прыжки, повороты в обе стороны), формирование начальных представлений о некоторых видах спорта, овладение подвижными играми с правилами; становление целенаправленности и </a:t>
            </a:r>
            <a:r>
              <a:rPr lang="ru-RU" sz="2300" b="1" dirty="0" err="1">
                <a:solidFill>
                  <a:srgbClr val="002060"/>
                </a:solidFill>
              </a:rPr>
              <a:t>саморегуляции</a:t>
            </a:r>
            <a:r>
              <a:rPr lang="ru-RU" sz="2300" b="1" dirty="0">
                <a:solidFill>
                  <a:srgbClr val="002060"/>
                </a:solidFill>
              </a:rPr>
              <a:t> в двигательной сфере; становление ценностей здорового образа жизни, овладение его элементарными нормами и правилами (в питании, двигательном режиме, закаливании, при формировании полезных привычек и др.).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Социально-коммуникативное развитие направлено на усвоение норм и ценностей, принятых в обществе, включая моральные и нравственные ценности; развитие общения и взаимодействия ребенка со взрослыми и сверстниками; становление самостоятельности, целенаправленности и </a:t>
            </a:r>
            <a:r>
              <a:rPr lang="ru-RU" sz="2400" b="1" dirty="0" err="1">
                <a:solidFill>
                  <a:srgbClr val="002060"/>
                </a:solidFill>
              </a:rPr>
              <a:t>саморегуляции</a:t>
            </a:r>
            <a:r>
              <a:rPr lang="ru-RU" sz="2400" b="1" dirty="0">
                <a:solidFill>
                  <a:srgbClr val="002060"/>
                </a:solidFill>
              </a:rPr>
              <a:t> собственных действий; развитие социального и эмоционального интеллекта, эмоциональной отзывчивости, сопереживания, формирование готовности к совместной деятельности со сверстниками, формирование уважительного отношения и чувства принадлежности к своей семье и к сообществу детей и взрослых в Организации; формирование позитивных установок к различным видам труда и творчества; формирование основ безопасного поведения в быту, социуме, природе.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 fontScale="90000"/>
          </a:bodyPr>
          <a:lstStyle/>
          <a:p>
            <a:pPr>
              <a:buFont typeface="Arial" pitchFamily="34" charset="0"/>
              <a:buChar char="•"/>
            </a:pPr>
            <a:r>
              <a:rPr lang="ru-RU" sz="2700" b="1" dirty="0">
                <a:solidFill>
                  <a:srgbClr val="002060"/>
                </a:solidFill>
              </a:rPr>
              <a:t>Познавательное развитие предполагает развитие интересов детей, любознательности и познавательной мотивации; формирование познавательных действий, становление сознания; развитие воображения и творческой активности; формирование первичных представлений о себе, других людях, объектах окружающего мира, о свойствах и отношениях объектов окружающего мира (форме, цвете, размере, материале, звучании, ритме, темпе, количестве, числе, части и целом, пространстве и времени, движении и покое, причинах и следствиях и др.), о малой родине и Отечестве, представлений о </a:t>
            </a:r>
            <a:r>
              <a:rPr lang="ru-RU" sz="2700" b="1" dirty="0" err="1">
                <a:solidFill>
                  <a:srgbClr val="002060"/>
                </a:solidFill>
              </a:rPr>
              <a:t>социокультурных</a:t>
            </a:r>
            <a:r>
              <a:rPr lang="ru-RU" sz="2700" b="1" dirty="0">
                <a:solidFill>
                  <a:srgbClr val="002060"/>
                </a:solidFill>
              </a:rPr>
              <a:t> ценностях нашего народа, об отечественных традициях и праздниках, о планете Земля как общем доме людей, об особенностях ее природы, многообразии стран и народов мира.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Речевое развитие включает владение речью как средством общения и культуры; обогащение активного словаря; развитие связной, грамматически правильной диалогической и монологической речи; развитие речевого творчества; развитие звуковой и интонационной культуры речи, фонематического слуха; знакомство с книжной культурой, детской литературой, понимание на слух текстов различных жанров детской литературы; формирование звуковой аналитико-синтетической активности как предпосылки обучения грамоте.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Художественно-эстетическое развитие предполагает развитие предпосылок ценностно-смыслового восприятия и понимания произведений искусства (словесного, музыкального, изобразительного), мира природы; становление эстетического отношения к окружающему миру; формирование элементарных представлений о видах искусства; восприятие музыки, художественной литературы, фольклора; стимулирование сопереживания персонажам художественных произведений; реализацию самостоятельной творческой деятельности детей (изобразительной, конструктивно-модельной, музыкальной и др.).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583</Words>
  <Application>Microsoft Office PowerPoint</Application>
  <PresentationFormat>Экран (4:3)</PresentationFormat>
  <Paragraphs>22</Paragraphs>
  <Slides>26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ЧАСТНОЕ ДОШКОЛЬНОЕ ОБРАЗОВАТЕЛЬНОЕ УЧРЕЖДЕНИЕ «ДЕТСКИЙ САД № 262  ОТКРЫТОГО АКЦИОНЕРНОГО ОБЩЕСТВА  «РОССИЙСКИЕ ЖЕЛЕЗНЫЕ ДОРОГИ»   Аналитический отчет о проделанной работе в средней группе «Гномики» 2017-2018 г.</vt:lpstr>
      <vt:lpstr>Характеристика группы</vt:lpstr>
      <vt:lpstr>У меня прекрасная миссия – дарить свою любовь детям. И я с удовольствием воплощаю её в жизнь. Одновременно прививаю детям чувство любви к родителям, близким, друзьям. Работала по основной общеобразовательной программе дошкольного образования, которая отвечает требованиям ФГОС, «ОТ РОЖДЕНИЯ ДО ШКОЛЫ» - Примерная общеобразовательная программа дошкольного образования / Под ред. Н. Е. Вераксы, Т. С. Комаровой, М. А. Васильевой. — М. : МОЗАИКА СИНТЕЗ, 2014.  </vt:lpstr>
      <vt:lpstr>Основными приоритетными направлениями группы общеразвивающей направленности от 4 до 5 лет являются: -Физкультурно-оздоровительное -Социально–коммуникативное развитие -Познавательное развитие - Речевое развитие -Художественно–эстетическое развитие </vt:lpstr>
      <vt:lpstr> Физическое развитие включает приобретение опыта в следующих видах деятельности детей: двигательной, в том числе связанной с выполнением упражнений, направленных на развитие таких физических качеств, как координация и гибкость; способствующих правильному формированию опорно-двигательной системы организма, развитию равновесия, координации движения, крупной и мелкой моторики обеих рук, а также с правильным, не наносящем ущерба организму выполнением основных движений (ходьба, бег, мягкие прыжки, повороты в обе стороны), формирование начальных представлений о некоторых видах спорта, овладение подвижными играми с правилами; становление целенаправленности и саморегуляции в двигательной сфере; становление ценностей здорового образа жизни, овладение его элементарными нормами и правилами (в питании, двигательном режиме, закаливании, при формировании полезных привычек и др.).</vt:lpstr>
      <vt:lpstr>Социально-коммуникативное развитие направлено на усвоение норм и ценностей, принятых в обществе, включая моральные и нравственные ценности; развитие общения и взаимодействия ребенка со взрослыми и сверстниками; становление самостоятельности, целенаправленности и саморегуляции собственных действий; развитие социального и эмоционального интеллекта, эмоциональной отзывчивости, сопереживания, формирование готовности к совместной деятельности со сверстниками, формирование уважительного отношения и чувства принадлежности к своей семье и к сообществу детей и взрослых в Организации; формирование позитивных установок к различным видам труда и творчества; формирование основ безопасного поведения в быту, социуме, природе.</vt:lpstr>
      <vt:lpstr>Познавательное развитие предполагает развитие интересов детей, любознательности и познавательной мотивации; формирование познавательных действий, становление сознания; развитие воображения и творческой активности; формирование первичных представлений о себе, других людях, объектах окружающего мира, о свойствах и отношениях объектов окружающего мира (форме, цвете, размере, материале, звучании, ритме, темпе, количестве, числе, части и целом, пространстве и времени, движении и покое, причинах и следствиях и др.), о малой родине и Отечестве, представлений о социокультурных ценностях нашего народа, об отечественных традициях и праздниках, о планете Земля как общем доме людей, об особенностях ее природы, многообразии стран и народов мира.</vt:lpstr>
      <vt:lpstr>Речевое развитие включает владение речью как средством общения и культуры; обогащение активного словаря; развитие связной, грамматически правильной диалогической и монологической речи; развитие речевого творчества; развитие звуковой и интонационной культуры речи, фонематического слуха; знакомство с книжной культурой, детской литературой, понимание на слух текстов различных жанров детской литературы; формирование звуковой аналитико-синтетической активности как предпосылки обучения грамоте.</vt:lpstr>
      <vt:lpstr>Художественно-эстетическое развитие предполагает развитие предпосылок ценностно-смыслового восприятия и понимания произведений искусства (словесного, музыкального, изобразительного), мира природы; становление эстетического отношения к окружающему миру; формирование элементарных представлений о видах искусства; восприятие музыки, художественной литературы, фольклора; стимулирование сопереживания персонажам художественных произведений; реализацию самостоятельной творческой деятельности детей (изобразительной, конструктивно-модельной, музыкальной и др.).</vt:lpstr>
      <vt:lpstr>Ведущими задачами являются:  1. Создать условия для сохранения и укрепления здоровья детей, а также их физического развития путём внедрения здоровье сберегающих компонентов в воспитательно-образовательный процесс.  2. Повысить эффективность воспитательно-образовательного процесса с помощью  интеграции разнообразных видов деятельности.  3. Организовать сотрудничество с родителями, используя информационно-коммуникативные технологии, взаимодействия с семьями через систему мероприятий. </vt:lpstr>
      <vt:lpstr>Для осуществления качественной работы по данным направлениям в своей работе использовала следующие средства воспитания:  - игра;  - трудовая деятельность;  - личный пример взрослого;  - объекты природы;  - предметный мир;  Формы работы:  - занятия;  - работа с родителями;  - самостоятельная деятельность детей </vt:lpstr>
      <vt:lpstr>Интересные события  из жизни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 внимание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Аналитический отчет о проделанной работе в средней группе «Гномики» 2015-2016г.</dc:title>
  <dc:creator>пк</dc:creator>
  <cp:lastModifiedBy>дом</cp:lastModifiedBy>
  <cp:revision>82</cp:revision>
  <dcterms:created xsi:type="dcterms:W3CDTF">2016-05-27T12:25:12Z</dcterms:created>
  <dcterms:modified xsi:type="dcterms:W3CDTF">2018-06-02T10:51:22Z</dcterms:modified>
</cp:coreProperties>
</file>