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77" r:id="rId10"/>
    <p:sldId id="282" r:id="rId11"/>
    <p:sldId id="262" r:id="rId12"/>
    <p:sldId id="266" r:id="rId13"/>
    <p:sldId id="267" r:id="rId14"/>
    <p:sldId id="263" r:id="rId15"/>
    <p:sldId id="268" r:id="rId16"/>
    <p:sldId id="264" r:id="rId17"/>
    <p:sldId id="269" r:id="rId18"/>
    <p:sldId id="281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04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title.png"/>
          <p:cNvPicPr>
            <a:picLocks noChangeAspect="1"/>
          </p:cNvPicPr>
          <p:nvPr/>
        </p:nvPicPr>
        <p:blipFill>
          <a:blip r:embed="rId2"/>
          <a:srcRect b="39771"/>
          <a:stretch>
            <a:fillRect/>
          </a:stretch>
        </p:blipFill>
        <p:spPr bwMode="auto">
          <a:xfrm>
            <a:off x="0" y="1566863"/>
            <a:ext cx="91440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resh title.png"/>
          <p:cNvPicPr>
            <a:picLocks noChangeAspect="1"/>
          </p:cNvPicPr>
          <p:nvPr/>
        </p:nvPicPr>
        <p:blipFill>
          <a:blip r:embed="rId2"/>
          <a:srcRect t="33632" b="59389"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088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088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088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73DF7E-5C3E-41C7-8A61-90DFBAF9CD1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DAAE-7AC0-4CB2-8044-52EF0C8AC6F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8CFC-6BE4-45A8-965D-3BCD39509E1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33CF-8D44-493E-ADA0-9492117DEBD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sec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7138"/>
            <a:ext cx="91440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3100" y="65532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553200"/>
            <a:ext cx="2895600" cy="2317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00" y="6553200"/>
            <a:ext cx="6858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DFAE8-F7E0-4CF6-B616-E95C18A8609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E3F8-BA67-44D8-AEE3-8B9BBB10E77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4675188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9"/>
          <p:cNvSpPr/>
          <p:nvPr/>
        </p:nvSpPr>
        <p:spPr>
          <a:xfrm>
            <a:off x="990600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8CB8-0799-466C-996D-BC7561669EC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9C4D-DBCE-444E-9296-0BDFA69EBCF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2FF5-BFC6-4104-9C02-DE5BBAAEA5A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7434-90EB-4472-ACEA-D1BFE24C880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72C6-7C90-4890-91A3-FB3616A8121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resh Master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88913"/>
            <a:ext cx="7797800" cy="1460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2500" y="20574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306BB0-157D-4263-B965-758358FEEA4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82" r:id="rId5"/>
    <p:sldLayoutId id="2147483777" r:id="rId6"/>
    <p:sldLayoutId id="2147483776" r:id="rId7"/>
    <p:sldLayoutId id="2147483775" r:id="rId8"/>
    <p:sldLayoutId id="2147483774" r:id="rId9"/>
    <p:sldLayoutId id="2147483773" r:id="rId10"/>
    <p:sldLayoutId id="2147483772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400" b="1" kern="1200">
          <a:solidFill>
            <a:srgbClr val="FFFFFF"/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ts val="1800"/>
        </a:spcBef>
        <a:spcAft>
          <a:spcPct val="0"/>
        </a:spcAft>
        <a:buFont typeface="Wingdings" pitchFamily="2" charset="2"/>
        <a:buChar char="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1800"/>
        </a:spcBef>
        <a:spcAft>
          <a:spcPct val="0"/>
        </a:spcAft>
        <a:buFont typeface="Wingdings" pitchFamily="2" charset="2"/>
        <a:buChar char="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1800"/>
        </a:spcBef>
        <a:spcAft>
          <a:spcPct val="0"/>
        </a:spcAft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image" Target="../media/image45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2241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дошкольное образовательное учреждение </a:t>
            </a:r>
            <a:b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262 открытого акционерного общества </a:t>
            </a:r>
            <a:b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«Российские железные дороги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Хабаровск</a:t>
            </a:r>
            <a:endParaRPr lang="ru-RU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072177"/>
            <a:ext cx="4104456" cy="387710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 логопедическое занятие  в подготовительной к школе группе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первой категории 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Таймуразовна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Марзоева</a:t>
            </a:r>
            <a:endParaRPr lang="ru-RU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 descr="Описание: C:\Users\Ирина\Desktop\Февраль\6b89053a345f08bae694ab8b0af3f2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744416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824" y="3540013"/>
            <a:ext cx="629920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Семейство куньи, барс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-142875"/>
            <a:ext cx="5786437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286500" y="1489075"/>
            <a:ext cx="2857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Роет землю, словно плуг </a:t>
            </a:r>
          </a:p>
          <a:p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Скромный труженик … (барсук)</a:t>
            </a:r>
          </a:p>
        </p:txBody>
      </p:sp>
    </p:spTree>
    <p:extLst>
      <p:ext uri="{BB962C8B-B14F-4D97-AF65-F5344CB8AC3E}">
        <p14:creationId xmlns:p14="http://schemas.microsoft.com/office/powerpoint/2010/main" val="17272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Файл:Feldmaus Microtus arva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42900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80" y="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Рисунок 2" descr="http://www.outside.primorye.ru/2005/komsomolsk/view/p60456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57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3" descr="http://www.outside.primorye.ru/2008/circule/view/p42083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857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8" descr="http://kizhi.karelia.ru/gallery/life_moment/images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-1991"/>
            <a:ext cx="4572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3712759"/>
            <a:ext cx="48768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" name="Picture 2" descr="a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538" y="3714750"/>
            <a:ext cx="457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 descr="http://www.outside.primorye.ru/2004/komsomolsk/view/p92440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6462" y="-1991"/>
            <a:ext cx="4572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naperekate.narod.ru/fish02/lighink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7924"/>
            <a:ext cx="47048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62" y="3717925"/>
            <a:ext cx="4517069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63" y="55745"/>
            <a:ext cx="4462138" cy="366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4" descr="http://www.zin.ru/animalia/coleoptera/IMAGES/Vinogradov/ON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69" y="-4485"/>
            <a:ext cx="4675194" cy="372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ишин\Desktop\Региональный компанент\brusnika-rubin-sazhents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4286250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ишин\Desktop\Региональный компанент\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43313"/>
            <a:ext cx="4277687" cy="321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ишин\Desktop\Региональный компанент\nature-3772567_1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" y="3643313"/>
            <a:ext cx="4843184" cy="321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нишин\Desktop\Региональный компанент\6ab383d6756e17b947712c0d7b65a8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6" y="0"/>
            <a:ext cx="4843183" cy="36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87688"/>
            <a:ext cx="7772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74" y="2806700"/>
            <a:ext cx="23479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93296"/>
            <a:ext cx="22733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87" y="6093296"/>
            <a:ext cx="23288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47" y="2986881"/>
            <a:ext cx="23479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Брундук.. Животные. Фотографии Владивосто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85725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5661025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него в полосках спинка, </a:t>
            </a:r>
          </a:p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Хвостик легкий, как пушинка. </a:t>
            </a:r>
          </a:p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запасы, как в сундук,</a:t>
            </a:r>
          </a:p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Прячет в дупла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 (бурундук)</a:t>
            </a:r>
            <a:endParaRPr lang="ru-RU" b="1" dirty="0">
              <a:solidFill>
                <a:srgbClr val="003399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blogotshelnika.ru/wp-content/uploads/2010/07/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картинка: P20060818_1335__Msb__vJuglans_mandshurica__plo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картинка: DSC_0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357688"/>
            <a:ext cx="45005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ttp://www.izosoft.ru/catalog/disk_044/032_0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46434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ишин\Desktop\Региональный компанент\shishka-kedra (1)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864096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40" y="-33915"/>
            <a:ext cx="6140967" cy="223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ишин\Desktop\Региональный компанент\dorgl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ишин\Desktop\Региональный компанент\bd51047c95cfdb968a7751a4d53178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105">
            <a:off x="3741135" y="1527199"/>
            <a:ext cx="1456834" cy="14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нишин\Desktop\Региональный компанент\gratis-png-gran-pajaro-carpintero-manchado-pajaro-roca-paloma-pajar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98611" l="12135" r="912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1649">
            <a:off x="-322225" y="530703"/>
            <a:ext cx="1566725" cy="17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Анишин\Desktop\Региональный компанент\kisspng-chipmunk-squirrel-download-cute-little-squirrel-5a71fcce8ee382.5559675215174197265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411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17232"/>
            <a:ext cx="1022604" cy="5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Анишин\Desktop\Региональный компанент\kisspng-eurasian-lynx-felidae-wildcat-cougar-stock-photogr-lynx-5abb1fb972c439.66425159152221279347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12" y="4021699"/>
            <a:ext cx="2441841" cy="17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Анишин\Desktop\Региональный компанент\mosquito-clip-art-3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9"/>
          <a:stretch/>
        </p:blipFill>
        <p:spPr bwMode="auto">
          <a:xfrm>
            <a:off x="6077737" y="2208197"/>
            <a:ext cx="1227552" cy="7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37" y="1753111"/>
            <a:ext cx="1550908" cy="100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66" y="3005437"/>
            <a:ext cx="1308102" cy="84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 descr="C:\Users\Анишин\Desktop\Региональный компанент\unname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67" b="89726" l="3125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2550">
            <a:off x="940053" y="6147849"/>
            <a:ext cx="1503253" cy="8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Анишин\Desktop\Региональный компанент\badger-clip-art-7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57" y="5852430"/>
            <a:ext cx="1894021" cy="9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008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772400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До свидания,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до </a:t>
            </a:r>
            <a:r>
              <a:rPr lang="ru-RU" i="1" smtClean="0">
                <a:solidFill>
                  <a:srgbClr val="FF0000"/>
                </a:solidFill>
              </a:rPr>
              <a:t>новых встреч.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423" y="1484784"/>
            <a:ext cx="8136904" cy="22322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</a:rPr>
              <a:t>Тема: «Флора и фауна Дальнего Востока»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</a:rPr>
              <a:t>Цель - этапа: Автоматизация звука (р) в словах и предложениях</a:t>
            </a:r>
            <a:endParaRPr lang="ru-RU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500063" y="655638"/>
            <a:ext cx="8429625" cy="1187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Индивидуальное логопедическое занятие по коррекции произношения звука (р) в словах и предложениях с использованием регионального </a:t>
            </a:r>
            <a:r>
              <a:rPr lang="ru-RU" sz="2400" b="1" i="1" dirty="0" smtClean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компонента</a:t>
            </a:r>
            <a:endParaRPr lang="ru-RU" dirty="0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288" y="-66973"/>
            <a:ext cx="8429625" cy="6740307"/>
          </a:xfrm>
          <a:prstGeom prst="rect">
            <a:avLst/>
          </a:prstGeom>
          <a:solidFill>
            <a:schemeClr val="bg2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Задачи:</a:t>
            </a:r>
            <a:endParaRPr lang="ru-RU" sz="2400" b="1" i="1" dirty="0">
              <a:solidFill>
                <a:srgbClr val="003399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eaLnBrk="0" hangingPunct="0"/>
            <a:r>
              <a:rPr lang="ru-RU" sz="2400" b="1" i="1" dirty="0" smtClean="0">
                <a:solidFill>
                  <a:srgbClr val="003399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Коррекционно - образовательные</a:t>
            </a:r>
            <a:r>
              <a:rPr lang="ru-RU" sz="2400" b="1" i="1" dirty="0">
                <a:solidFill>
                  <a:srgbClr val="003399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:</a:t>
            </a:r>
          </a:p>
          <a:p>
            <a:pPr algn="just" eaLnBrk="0" hangingPunct="0"/>
            <a:r>
              <a:rPr lang="ru-RU" sz="2400" b="1" i="1" dirty="0" smtClean="0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sz="2400" b="1" i="1" dirty="0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закреплять правильное произношение звука «Р» слогах, словах, предложениях и </a:t>
            </a:r>
            <a:r>
              <a:rPr lang="ru-RU" sz="2400" b="1" i="1" dirty="0" err="1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чистоговорках</a:t>
            </a:r>
            <a:r>
              <a:rPr lang="ru-RU" sz="2400" b="1" i="1" dirty="0">
                <a:solidFill>
                  <a:srgbClr val="FFFF99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;</a:t>
            </a:r>
          </a:p>
          <a:p>
            <a:pPr algn="just" eaLnBrk="0" hangingPunct="0"/>
            <a:r>
              <a:rPr lang="ru-RU" sz="2400" b="1" i="1" dirty="0">
                <a:solidFill>
                  <a:srgbClr val="FFFF99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- совершенствовать умение образовывать притяжательные прилагательные;</a:t>
            </a:r>
          </a:p>
          <a:p>
            <a:pPr algn="just" eaLnBrk="0" hangingPunct="0"/>
            <a:r>
              <a:rPr lang="ru-RU" sz="2400" b="1" i="1" dirty="0">
                <a:solidFill>
                  <a:srgbClr val="FFFF99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- обучать чёткой дикции и правильному грамматическому оформлению распространённых предложений</a:t>
            </a:r>
            <a:r>
              <a:rPr lang="ru-RU" sz="2400" b="1" i="1" dirty="0" smtClean="0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2400" b="1" i="1" dirty="0">
              <a:solidFill>
                <a:srgbClr val="FFFF99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0" hangingPunct="0"/>
            <a:r>
              <a:rPr lang="ru-RU" sz="2400" b="1" i="1" dirty="0" smtClean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Коррекционно - </a:t>
            </a:r>
            <a:r>
              <a:rPr lang="ru-RU" sz="2400" b="1" i="1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развивающие:</a:t>
            </a:r>
          </a:p>
          <a:p>
            <a:pPr algn="just" eaLnBrk="0" hangingPunct="0"/>
            <a:r>
              <a:rPr lang="ru-RU" sz="2400" b="1" i="1" dirty="0">
                <a:solidFill>
                  <a:srgbClr val="FFFF99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- развивать фонематический слуха;</a:t>
            </a:r>
          </a:p>
          <a:p>
            <a:pPr algn="just" eaLnBrk="0" hangingPunct="0"/>
            <a:r>
              <a:rPr lang="ru-RU" sz="2400" b="1" i="1" dirty="0">
                <a:solidFill>
                  <a:srgbClr val="FFFF99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- развивать внимание, зрительную и слуховую память;</a:t>
            </a:r>
          </a:p>
          <a:p>
            <a:pPr algn="just" eaLnBrk="0" hangingPunct="0"/>
            <a:r>
              <a:rPr lang="ru-RU" sz="2400" b="1" i="1" dirty="0" smtClean="0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развивать </a:t>
            </a:r>
            <a:r>
              <a:rPr lang="ru-RU" sz="2400" b="1" i="1" dirty="0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мелкую моторику пальцев рук, с помощью </a:t>
            </a:r>
            <a:r>
              <a:rPr lang="ru-RU" sz="2400" b="1" i="1" dirty="0" err="1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кинезиологических</a:t>
            </a:r>
            <a:r>
              <a:rPr lang="ru-RU" sz="2400" b="1" i="1" dirty="0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упражнений</a:t>
            </a:r>
            <a:r>
              <a:rPr lang="ru-RU" sz="2400" b="1" i="1" dirty="0" smtClean="0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2400" b="1" i="1" dirty="0">
              <a:solidFill>
                <a:srgbClr val="FFFF99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0" hangingPunct="0"/>
            <a:r>
              <a:rPr lang="ru-RU" sz="2400" b="1" i="1" dirty="0" err="1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Коррекционно</a:t>
            </a:r>
            <a:r>
              <a:rPr lang="ru-RU" sz="2400" b="1" i="1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воспитательные:</a:t>
            </a:r>
          </a:p>
          <a:p>
            <a:pPr algn="just" eaLnBrk="0" hangingPunct="0"/>
            <a:r>
              <a:rPr lang="ru-RU" sz="2400" b="1" i="1" dirty="0">
                <a:solidFill>
                  <a:srgbClr val="FFFF99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- воспитывать речевую активность, и в некабинетную речь;</a:t>
            </a:r>
          </a:p>
          <a:p>
            <a:pPr algn="just" eaLnBrk="0" hangingPunct="0"/>
            <a:r>
              <a:rPr lang="ru-RU" sz="2400" b="1" i="1" dirty="0">
                <a:solidFill>
                  <a:srgbClr val="FFFF99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- воспитывать любовь и бережное отношение  к природе Дальнего Востока</a:t>
            </a:r>
            <a:r>
              <a:rPr lang="ru-RU" sz="2400" b="1" i="1" dirty="0" smtClean="0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2400" b="1" i="1" dirty="0">
              <a:solidFill>
                <a:srgbClr val="FFFF99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614617"/>
            <a:ext cx="878681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just"/>
            <a:endParaRPr lang="ru-RU" sz="1400" dirty="0">
              <a:ea typeface="Times New Roman" pitchFamily="18" charset="0"/>
              <a:cs typeface="Arial" charset="0"/>
            </a:endParaRPr>
          </a:p>
          <a:p>
            <a:pPr algn="ctr"/>
            <a:r>
              <a:rPr lang="ru-RU" sz="1400" b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Чутко спит большая кошка,</a:t>
            </a:r>
            <a:endParaRPr lang="ru-RU" sz="900" b="1" dirty="0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Уши в кисточках – серёжках.</a:t>
            </a:r>
            <a:endParaRPr lang="ru-RU" sz="900" b="1" dirty="0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Ей не скажешь слово «брысь»,</a:t>
            </a:r>
            <a:endParaRPr lang="ru-RU" sz="900" b="1" dirty="0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Потому что это … (рысь).</a:t>
            </a:r>
            <a:r>
              <a:rPr lang="ru-RU" sz="1400" b="1" dirty="0">
                <a:solidFill>
                  <a:srgbClr val="FF9933"/>
                </a:solidFill>
                <a:ea typeface="Times New Roman" pitchFamily="18" charset="0"/>
                <a:cs typeface="Arial" charset="0"/>
              </a:rPr>
              <a:t> </a:t>
            </a:r>
            <a:endParaRPr lang="ru-RU" b="1" dirty="0">
              <a:solidFill>
                <a:srgbClr val="FF9933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Рисунок 2" descr="Файл:LynxInNume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"/>
            <a:ext cx="8001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 descr="Файл:Dendrocopos major 2 (Martin Mecnarowski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28625"/>
            <a:ext cx="8358188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5623938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- Как дятел стучит? (д-д-д)</a:t>
            </a:r>
            <a:endParaRPr lang="ru-RU" sz="900" b="1" dirty="0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Я по дереву стучу - д-д-д.</a:t>
            </a:r>
            <a:endParaRPr lang="ru-RU" sz="900" b="1" dirty="0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1400" b="1" dirty="0" smtClean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Короеда съесть </a:t>
            </a:r>
            <a:r>
              <a:rPr lang="ru-RU" sz="1400" b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хочу- д-д-д.</a:t>
            </a:r>
            <a:endParaRPr lang="ru-RU" sz="900" b="1" dirty="0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Хоть и скрылся под корой - д-д-д</a:t>
            </a:r>
            <a:endParaRPr lang="ru-RU" sz="900" b="1" dirty="0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Всё равно ты будешь мой – д-д-д.</a:t>
            </a:r>
            <a:endParaRPr lang="ru-RU" b="1" dirty="0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2" name="дяте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49673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8" y="119837"/>
            <a:ext cx="9292437" cy="66749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8" y="28680"/>
            <a:ext cx="9433048" cy="6835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" y="-1"/>
            <a:ext cx="9402371" cy="6958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71895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Этот зверь на кошку похож.</a:t>
            </a:r>
            <a:endParaRPr lang="ru-RU" sz="900" b="1" dirty="0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Он – сильный хищник и очень пригож!</a:t>
            </a:r>
            <a:endParaRPr lang="ru-RU" sz="900" b="1" dirty="0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Шерсти такой не бывает у кошки.</a:t>
            </a:r>
          </a:p>
          <a:p>
            <a:pPr algn="ctr" eaLnBrk="0" hangingPunct="0"/>
            <a:r>
              <a:rPr lang="ru-RU" sz="1400" b="1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На рыжем фоне – черные полоски (Тигр). </a:t>
            </a:r>
            <a:endParaRPr lang="ru-RU" b="1" dirty="0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Рисунок 2" descr="http://zateevo.ru/userfiles/image/Zveri_Dikie/Tigr/tigr_dikii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3"/>
            <a:ext cx="8286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Положение артикуляционного аппарата - звук 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3574"/>
            <a:ext cx="8928992" cy="666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286500" y="1489075"/>
            <a:ext cx="2857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Роет землю, словно плуг </a:t>
            </a:r>
          </a:p>
          <a:p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Скромный труженик … (барсук)</a:t>
            </a:r>
          </a:p>
        </p:txBody>
      </p:sp>
      <p:pic>
        <p:nvPicPr>
          <p:cNvPr id="8194" name="Picture 2" descr="C:\Users\Анишин\Desktop\Региональный компанент\gde-rastet-brusn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7" y="332657"/>
            <a:ext cx="5839293" cy="577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шуршание барсу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98329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_Fresh_theme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Theme_Fresh_theme</Template>
  <TotalTime>524</TotalTime>
  <Words>284</Words>
  <Application>Microsoft Office PowerPoint</Application>
  <PresentationFormat>Экран (4:3)</PresentationFormat>
  <Paragraphs>58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Theme_Fresh_theme</vt:lpstr>
      <vt:lpstr>Частное дошкольное образовательное учреждение  Детский сад № 262 открытого акционерного общества  «Российские железные дороги» г. Хабаровск</vt:lpstr>
      <vt:lpstr>Тема: «Флора и фауна Дальнего Востока» Цель - этапа: Автоматизация звука (р) в словах и предложениях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свидания,  до новых встреч.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Автоматизация звука (р) в словах  и предложениях</dc:title>
  <dc:creator>админ</dc:creator>
  <cp:lastModifiedBy>1</cp:lastModifiedBy>
  <cp:revision>44</cp:revision>
  <dcterms:created xsi:type="dcterms:W3CDTF">2012-02-20T13:42:38Z</dcterms:created>
  <dcterms:modified xsi:type="dcterms:W3CDTF">2021-05-11T03:27:09Z</dcterms:modified>
</cp:coreProperties>
</file>